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sldIdLst>
    <p:sldId id="256" r:id="rId2"/>
    <p:sldId id="257" r:id="rId3"/>
    <p:sldId id="274"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2C8AE9-36F0-4238-AEC2-C4DE4F5F509F}">
  <a:tblStyle styleId="{8C2C8AE9-36F0-4238-AEC2-C4DE4F5F50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5342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e5827a4f8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e5827a4f8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e5827a4f8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e5827a4f8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5827a4f83_0_6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e5827a4f83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5827a4f83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e5827a4f8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e5827a4f83_0_7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e5827a4f8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5827a4f83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5827a4f83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5827a4f8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5827a4f8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d91e1f37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e9090756a_1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d5b09a965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d5b09a9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e9090756a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e909075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e9090756a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e909075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906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d91e1f37e_1_10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773fff648_0_13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e773fff64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e5827a4f83_0_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e5827a4f8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5827a4f83_0_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5827a4f8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e5827a4f83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e5827a4f8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e5827a4f83_0_2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e5827a4f8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078700" y="962100"/>
            <a:ext cx="5794800" cy="2242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4444" b="1"/>
              <a:t>CS 699 Project Report</a:t>
            </a:r>
            <a:endParaRPr sz="4444" b="1"/>
          </a:p>
          <a:p>
            <a:pPr marL="0" lvl="0" indent="0" algn="ctr" rtl="0">
              <a:spcBef>
                <a:spcPts val="0"/>
              </a:spcBef>
              <a:spcAft>
                <a:spcPts val="0"/>
              </a:spcAft>
              <a:buNone/>
            </a:pPr>
            <a:endParaRPr sz="3444" b="1"/>
          </a:p>
          <a:p>
            <a:pPr marL="0" lvl="0" indent="0" algn="ctr" rtl="0">
              <a:spcBef>
                <a:spcPts val="0"/>
              </a:spcBef>
              <a:spcAft>
                <a:spcPts val="0"/>
              </a:spcAft>
              <a:buNone/>
            </a:pPr>
            <a:r>
              <a:rPr lang="en" sz="3000" b="1"/>
              <a:t>Telecom Users Dataset</a:t>
            </a:r>
            <a:endParaRPr sz="3000" b="1"/>
          </a:p>
        </p:txBody>
      </p:sp>
      <p:sp>
        <p:nvSpPr>
          <p:cNvPr id="135" name="Google Shape;135;p13"/>
          <p:cNvSpPr txBox="1">
            <a:spLocks noGrp="1"/>
          </p:cNvSpPr>
          <p:nvPr>
            <p:ph type="subTitle" idx="1"/>
          </p:nvPr>
        </p:nvSpPr>
        <p:spPr>
          <a:xfrm>
            <a:off x="4240750" y="3579150"/>
            <a:ext cx="3470700" cy="506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500" b="1" dirty="0">
                <a:latin typeface="Montserrat"/>
                <a:ea typeface="Montserrat"/>
                <a:cs typeface="Montserrat"/>
                <a:sym typeface="Montserrat"/>
              </a:rPr>
              <a:t>Yung-Chieh Yang</a:t>
            </a:r>
            <a:endParaRPr sz="1500" b="1" dirty="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txBox="1">
            <a:spLocks noGrp="1"/>
          </p:cNvSpPr>
          <p:nvPr>
            <p:ph type="title"/>
          </p:nvPr>
        </p:nvSpPr>
        <p:spPr>
          <a:xfrm>
            <a:off x="1297500" y="260525"/>
            <a:ext cx="7038900" cy="9606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000"/>
              </a:spcAft>
              <a:buNone/>
            </a:pPr>
            <a:r>
              <a:rPr lang="en" sz="2000" b="1"/>
              <a:t>5 Sets of Attributes Selected by Each Attribute Selection Method</a:t>
            </a:r>
            <a:endParaRPr sz="2800" b="1"/>
          </a:p>
        </p:txBody>
      </p:sp>
      <p:cxnSp>
        <p:nvCxnSpPr>
          <p:cNvPr id="190" name="Google Shape;190;p21"/>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graphicFrame>
        <p:nvGraphicFramePr>
          <p:cNvPr id="191" name="Google Shape;191;p21"/>
          <p:cNvGraphicFramePr/>
          <p:nvPr/>
        </p:nvGraphicFramePr>
        <p:xfrm>
          <a:off x="952500" y="1221125"/>
          <a:ext cx="7239000" cy="3190300"/>
        </p:xfrm>
        <a:graphic>
          <a:graphicData uri="http://schemas.openxmlformats.org/drawingml/2006/table">
            <a:tbl>
              <a:tblPr>
                <a:noFill/>
                <a:tableStyleId>{8C2C8AE9-36F0-4238-AEC2-C4DE4F5F509F}</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956375">
                <a:tc>
                  <a:txBody>
                    <a:bodyPr/>
                    <a:lstStyle/>
                    <a:p>
                      <a:pPr marL="0" lvl="0" indent="0" algn="ctr" rtl="0">
                        <a:lnSpc>
                          <a:spcPct val="150000"/>
                        </a:lnSpc>
                        <a:spcBef>
                          <a:spcPts val="1200"/>
                        </a:spcBef>
                        <a:spcAft>
                          <a:spcPts val="1000"/>
                        </a:spcAft>
                        <a:buNone/>
                      </a:pPr>
                      <a:r>
                        <a:rPr lang="en">
                          <a:solidFill>
                            <a:schemeClr val="lt1"/>
                          </a:solidFill>
                          <a:latin typeface="Montserrat"/>
                          <a:ea typeface="Montserrat"/>
                          <a:cs typeface="Montserrat"/>
                          <a:sym typeface="Montserrat"/>
                        </a:rPr>
                        <a:t>CfsSubsetEval</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lnSpc>
                          <a:spcPct val="150000"/>
                        </a:lnSpc>
                        <a:spcBef>
                          <a:spcPts val="1200"/>
                        </a:spcBef>
                        <a:spcAft>
                          <a:spcPts val="1000"/>
                        </a:spcAft>
                        <a:buNone/>
                      </a:pPr>
                      <a:r>
                        <a:rPr lang="en">
                          <a:solidFill>
                            <a:schemeClr val="lt1"/>
                          </a:solidFill>
                          <a:latin typeface="Montserrat"/>
                          <a:ea typeface="Montserrat"/>
                          <a:cs typeface="Montserrat"/>
                          <a:sym typeface="Montserrat"/>
                        </a:rPr>
                        <a:t>CorrelationAttributeEval</a:t>
                      </a:r>
                      <a:endParaRPr>
                        <a:latin typeface="Montserrat"/>
                        <a:ea typeface="Montserrat"/>
                        <a:cs typeface="Montserrat"/>
                        <a:sym typeface="Montserrat"/>
                      </a:endParaRPr>
                    </a:p>
                  </a:txBody>
                  <a:tcPr marL="91425" marR="91425" marT="91425" marB="91425" anchor="ctr"/>
                </a:tc>
                <a:tc>
                  <a:txBody>
                    <a:bodyPr/>
                    <a:lstStyle/>
                    <a:p>
                      <a:pPr marL="0" lvl="0" indent="0" algn="ctr" rtl="0">
                        <a:lnSpc>
                          <a:spcPct val="150000"/>
                        </a:lnSpc>
                        <a:spcBef>
                          <a:spcPts val="1200"/>
                        </a:spcBef>
                        <a:spcAft>
                          <a:spcPts val="1000"/>
                        </a:spcAft>
                        <a:buNone/>
                      </a:pPr>
                      <a:r>
                        <a:rPr lang="en">
                          <a:solidFill>
                            <a:schemeClr val="lt1"/>
                          </a:solidFill>
                          <a:latin typeface="Montserrat"/>
                          <a:ea typeface="Montserrat"/>
                          <a:cs typeface="Montserrat"/>
                          <a:sym typeface="Montserrat"/>
                        </a:rPr>
                        <a:t>GainRatioAttributeEval</a:t>
                      </a:r>
                      <a:endParaRPr>
                        <a:latin typeface="Montserrat"/>
                        <a:ea typeface="Montserrat"/>
                        <a:cs typeface="Montserrat"/>
                        <a:sym typeface="Montserrat"/>
                      </a:endParaRPr>
                    </a:p>
                  </a:txBody>
                  <a:tcPr marL="91425" marR="91425" marT="91425" marB="91425" anchor="ctr"/>
                </a:tc>
                <a:tc>
                  <a:txBody>
                    <a:bodyPr/>
                    <a:lstStyle/>
                    <a:p>
                      <a:pPr marL="0" lvl="0" indent="0" algn="ctr" rtl="0">
                        <a:lnSpc>
                          <a:spcPct val="150000"/>
                        </a:lnSpc>
                        <a:spcBef>
                          <a:spcPts val="1200"/>
                        </a:spcBef>
                        <a:spcAft>
                          <a:spcPts val="1000"/>
                        </a:spcAft>
                        <a:buNone/>
                      </a:pPr>
                      <a:r>
                        <a:rPr lang="en">
                          <a:solidFill>
                            <a:schemeClr val="lt1"/>
                          </a:solidFill>
                          <a:latin typeface="Montserrat"/>
                          <a:ea typeface="Montserrat"/>
                          <a:cs typeface="Montserrat"/>
                          <a:sym typeface="Montserrat"/>
                        </a:rPr>
                        <a:t>InfoGainAttributeEval</a:t>
                      </a:r>
                      <a:endParaRPr>
                        <a:latin typeface="Montserrat"/>
                        <a:ea typeface="Montserrat"/>
                        <a:cs typeface="Montserrat"/>
                        <a:sym typeface="Montserrat"/>
                      </a:endParaRPr>
                    </a:p>
                  </a:txBody>
                  <a:tcPr marL="91425" marR="91425" marT="91425" marB="91425" anchor="ctr"/>
                </a:tc>
                <a:tc>
                  <a:txBody>
                    <a:bodyPr/>
                    <a:lstStyle/>
                    <a:p>
                      <a:pPr marL="0" lvl="0" indent="0" algn="ctr" rtl="0">
                        <a:lnSpc>
                          <a:spcPct val="150000"/>
                        </a:lnSpc>
                        <a:spcBef>
                          <a:spcPts val="1200"/>
                        </a:spcBef>
                        <a:spcAft>
                          <a:spcPts val="1000"/>
                        </a:spcAft>
                        <a:buNone/>
                      </a:pPr>
                      <a:r>
                        <a:rPr lang="en">
                          <a:solidFill>
                            <a:schemeClr val="lt1"/>
                          </a:solidFill>
                          <a:latin typeface="Montserrat"/>
                          <a:ea typeface="Montserrat"/>
                          <a:cs typeface="Montserrat"/>
                          <a:sym typeface="Montserrat"/>
                        </a:rPr>
                        <a:t>ReliefAttributeEval</a:t>
                      </a:r>
                      <a:endParaRPr>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0"/>
                  </a:ext>
                </a:extLst>
              </a:tr>
              <a:tr h="2233925">
                <a:tc>
                  <a:txBody>
                    <a:bodyPr/>
                    <a:lstStyle/>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FF0000"/>
                          </a:highlight>
                          <a:latin typeface="Montserrat"/>
                          <a:ea typeface="Montserrat"/>
                          <a:cs typeface="Montserrat"/>
                          <a:sym typeface="Montserrat"/>
                        </a:rPr>
                        <a:t>Tenure</a:t>
                      </a:r>
                      <a:endParaRPr>
                        <a:solidFill>
                          <a:schemeClr val="lt1"/>
                        </a:solidFill>
                        <a:highlight>
                          <a:srgbClr val="FF0000"/>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FF9900"/>
                          </a:highlight>
                          <a:latin typeface="Montserrat"/>
                          <a:ea typeface="Montserrat"/>
                          <a:cs typeface="Montserrat"/>
                          <a:sym typeface="Montserrat"/>
                        </a:rPr>
                        <a:t>OnlineSecurity</a:t>
                      </a:r>
                      <a:endParaRPr>
                        <a:solidFill>
                          <a:schemeClr val="lt1"/>
                        </a:solidFill>
                        <a:highlight>
                          <a:srgbClr val="FF9900"/>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00FF00"/>
                          </a:highlight>
                          <a:latin typeface="Montserrat"/>
                          <a:ea typeface="Montserrat"/>
                          <a:cs typeface="Montserrat"/>
                          <a:sym typeface="Montserrat"/>
                        </a:rPr>
                        <a:t>TechSupport</a:t>
                      </a:r>
                      <a:endParaRPr>
                        <a:solidFill>
                          <a:schemeClr val="lt1"/>
                        </a:solidFill>
                        <a:highlight>
                          <a:srgbClr val="00FF00"/>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00FFFF"/>
                          </a:highlight>
                          <a:latin typeface="Montserrat"/>
                          <a:ea typeface="Montserrat"/>
                          <a:cs typeface="Montserrat"/>
                          <a:sym typeface="Montserrat"/>
                        </a:rPr>
                        <a:t>Contract</a:t>
                      </a:r>
                      <a:endParaRPr>
                        <a:solidFill>
                          <a:schemeClr val="lt1"/>
                        </a:solidFill>
                        <a:highlight>
                          <a:srgbClr val="00FFFF"/>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FF00FF"/>
                          </a:highlight>
                          <a:latin typeface="Montserrat"/>
                          <a:ea typeface="Montserrat"/>
                          <a:cs typeface="Montserrat"/>
                          <a:sym typeface="Montserrat"/>
                        </a:rPr>
                        <a:t>PaymentMethod</a:t>
                      </a:r>
                      <a:endParaRPr>
                        <a:solidFill>
                          <a:schemeClr val="lt1"/>
                        </a:solidFill>
                        <a:highlight>
                          <a:srgbClr val="FF00FF"/>
                        </a:highlight>
                        <a:latin typeface="Montserrat"/>
                        <a:ea typeface="Montserrat"/>
                        <a:cs typeface="Montserrat"/>
                        <a:sym typeface="Montserrat"/>
                      </a:endParaRPr>
                    </a:p>
                  </a:txBody>
                  <a:tcPr marL="91425" marR="91425" marT="91425" marB="91425"/>
                </a:tc>
                <a:tc>
                  <a:txBody>
                    <a:bodyPr/>
                    <a:lstStyle/>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FF0000"/>
                          </a:highlight>
                          <a:latin typeface="Montserrat"/>
                          <a:ea typeface="Montserrat"/>
                          <a:cs typeface="Montserrat"/>
                          <a:sym typeface="Montserrat"/>
                        </a:rPr>
                        <a:t>Tenure</a:t>
                      </a:r>
                      <a:endParaRPr>
                        <a:solidFill>
                          <a:schemeClr val="lt1"/>
                        </a:solidFill>
                        <a:highlight>
                          <a:srgbClr val="FF0000"/>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FF9900"/>
                          </a:highlight>
                          <a:latin typeface="Montserrat"/>
                          <a:ea typeface="Montserrat"/>
                          <a:cs typeface="Montserrat"/>
                          <a:sym typeface="Montserrat"/>
                        </a:rPr>
                        <a:t>OnlineSecurity</a:t>
                      </a:r>
                      <a:endParaRPr>
                        <a:solidFill>
                          <a:schemeClr val="lt1"/>
                        </a:solidFill>
                        <a:highlight>
                          <a:srgbClr val="FF9900"/>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00FF00"/>
                          </a:highlight>
                          <a:latin typeface="Montserrat"/>
                          <a:ea typeface="Montserrat"/>
                          <a:cs typeface="Montserrat"/>
                          <a:sym typeface="Montserrat"/>
                        </a:rPr>
                        <a:t>TechSupport</a:t>
                      </a:r>
                      <a:endParaRPr>
                        <a:solidFill>
                          <a:schemeClr val="lt1"/>
                        </a:solidFill>
                        <a:highlight>
                          <a:srgbClr val="00FF00"/>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00FFFF"/>
                          </a:highlight>
                          <a:latin typeface="Montserrat"/>
                          <a:ea typeface="Montserrat"/>
                          <a:cs typeface="Montserrat"/>
                          <a:sym typeface="Montserrat"/>
                        </a:rPr>
                        <a:t>Contract</a:t>
                      </a:r>
                      <a:endParaRPr>
                        <a:solidFill>
                          <a:schemeClr val="lt1"/>
                        </a:solidFill>
                        <a:highlight>
                          <a:srgbClr val="00FFFF"/>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0000FF"/>
                          </a:highlight>
                          <a:latin typeface="Montserrat"/>
                          <a:ea typeface="Montserrat"/>
                          <a:cs typeface="Montserrat"/>
                          <a:sym typeface="Montserrat"/>
                        </a:rPr>
                        <a:t>InternetService</a:t>
                      </a:r>
                      <a:endParaRPr>
                        <a:solidFill>
                          <a:schemeClr val="lt1"/>
                        </a:solidFill>
                        <a:highlight>
                          <a:srgbClr val="0000FF"/>
                        </a:highlight>
                        <a:latin typeface="Montserrat"/>
                        <a:ea typeface="Montserrat"/>
                        <a:cs typeface="Montserrat"/>
                        <a:sym typeface="Montserrat"/>
                      </a:endParaRPr>
                    </a:p>
                  </a:txBody>
                  <a:tcPr marL="91425" marR="91425" marT="91425" marB="91425"/>
                </a:tc>
                <a:tc>
                  <a:txBody>
                    <a:bodyPr/>
                    <a:lstStyle/>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9900FF"/>
                          </a:highlight>
                          <a:latin typeface="Montserrat"/>
                          <a:ea typeface="Montserrat"/>
                          <a:cs typeface="Montserrat"/>
                          <a:sym typeface="Montserrat"/>
                        </a:rPr>
                        <a:t>OnlineBackup</a:t>
                      </a:r>
                      <a:endParaRPr>
                        <a:solidFill>
                          <a:schemeClr val="lt1"/>
                        </a:solidFill>
                        <a:highlight>
                          <a:srgbClr val="9900FF"/>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FF9900"/>
                          </a:highlight>
                          <a:latin typeface="Montserrat"/>
                          <a:ea typeface="Montserrat"/>
                          <a:cs typeface="Montserrat"/>
                          <a:sym typeface="Montserrat"/>
                        </a:rPr>
                        <a:t>OnlineSecurity</a:t>
                      </a:r>
                      <a:endParaRPr>
                        <a:solidFill>
                          <a:schemeClr val="lt1"/>
                        </a:solidFill>
                        <a:highlight>
                          <a:srgbClr val="FF9900"/>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00FF00"/>
                          </a:highlight>
                          <a:latin typeface="Montserrat"/>
                          <a:ea typeface="Montserrat"/>
                          <a:cs typeface="Montserrat"/>
                          <a:sym typeface="Montserrat"/>
                        </a:rPr>
                        <a:t>TechSupport</a:t>
                      </a:r>
                      <a:endParaRPr>
                        <a:solidFill>
                          <a:schemeClr val="lt1"/>
                        </a:solidFill>
                        <a:highlight>
                          <a:srgbClr val="00FF00"/>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00FFFF"/>
                          </a:highlight>
                          <a:latin typeface="Montserrat"/>
                          <a:ea typeface="Montserrat"/>
                          <a:cs typeface="Montserrat"/>
                          <a:sym typeface="Montserrat"/>
                        </a:rPr>
                        <a:t>Contract</a:t>
                      </a:r>
                      <a:endParaRPr>
                        <a:solidFill>
                          <a:schemeClr val="lt1"/>
                        </a:solidFill>
                        <a:highlight>
                          <a:srgbClr val="00FFFF"/>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0000FF"/>
                          </a:highlight>
                          <a:latin typeface="Montserrat"/>
                          <a:ea typeface="Montserrat"/>
                          <a:cs typeface="Montserrat"/>
                          <a:sym typeface="Montserrat"/>
                        </a:rPr>
                        <a:t>InternetService</a:t>
                      </a:r>
                      <a:endParaRPr>
                        <a:solidFill>
                          <a:schemeClr val="lt1"/>
                        </a:solidFill>
                        <a:highlight>
                          <a:srgbClr val="0000FF"/>
                        </a:highlight>
                        <a:latin typeface="Montserrat"/>
                        <a:ea typeface="Montserrat"/>
                        <a:cs typeface="Montserrat"/>
                        <a:sym typeface="Montserrat"/>
                      </a:endParaRPr>
                    </a:p>
                  </a:txBody>
                  <a:tcPr marL="91425" marR="91425" marT="91425" marB="91425"/>
                </a:tc>
                <a:tc>
                  <a:txBody>
                    <a:bodyPr/>
                    <a:lstStyle/>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FF0000"/>
                          </a:highlight>
                          <a:latin typeface="Montserrat"/>
                          <a:ea typeface="Montserrat"/>
                          <a:cs typeface="Montserrat"/>
                          <a:sym typeface="Montserrat"/>
                        </a:rPr>
                        <a:t>Tenure</a:t>
                      </a:r>
                      <a:endParaRPr>
                        <a:solidFill>
                          <a:schemeClr val="lt1"/>
                        </a:solidFill>
                        <a:highlight>
                          <a:srgbClr val="FF0000"/>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FF9900"/>
                          </a:highlight>
                          <a:latin typeface="Montserrat"/>
                          <a:ea typeface="Montserrat"/>
                          <a:cs typeface="Montserrat"/>
                          <a:sym typeface="Montserrat"/>
                        </a:rPr>
                        <a:t>OnlineSecurity</a:t>
                      </a:r>
                      <a:endParaRPr>
                        <a:solidFill>
                          <a:schemeClr val="lt1"/>
                        </a:solidFill>
                        <a:highlight>
                          <a:srgbClr val="FF9900"/>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00FF00"/>
                          </a:highlight>
                          <a:latin typeface="Montserrat"/>
                          <a:ea typeface="Montserrat"/>
                          <a:cs typeface="Montserrat"/>
                          <a:sym typeface="Montserrat"/>
                        </a:rPr>
                        <a:t>TechSupport</a:t>
                      </a:r>
                      <a:endParaRPr>
                        <a:solidFill>
                          <a:schemeClr val="lt1"/>
                        </a:solidFill>
                        <a:highlight>
                          <a:srgbClr val="00FF00"/>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00FFFF"/>
                          </a:highlight>
                          <a:latin typeface="Montserrat"/>
                          <a:ea typeface="Montserrat"/>
                          <a:cs typeface="Montserrat"/>
                          <a:sym typeface="Montserrat"/>
                        </a:rPr>
                        <a:t>Contract</a:t>
                      </a:r>
                      <a:endParaRPr>
                        <a:solidFill>
                          <a:schemeClr val="lt1"/>
                        </a:solidFill>
                        <a:highlight>
                          <a:srgbClr val="00FFFF"/>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0000FF"/>
                          </a:highlight>
                          <a:latin typeface="Montserrat"/>
                          <a:ea typeface="Montserrat"/>
                          <a:cs typeface="Montserrat"/>
                          <a:sym typeface="Montserrat"/>
                        </a:rPr>
                        <a:t>InternetService</a:t>
                      </a:r>
                      <a:endParaRPr>
                        <a:solidFill>
                          <a:schemeClr val="lt1"/>
                        </a:solidFill>
                        <a:highlight>
                          <a:srgbClr val="0000FF"/>
                        </a:highlight>
                        <a:latin typeface="Montserrat"/>
                        <a:ea typeface="Montserrat"/>
                        <a:cs typeface="Montserrat"/>
                        <a:sym typeface="Montserrat"/>
                      </a:endParaRPr>
                    </a:p>
                  </a:txBody>
                  <a:tcPr marL="91425" marR="91425" marT="91425" marB="91425"/>
                </a:tc>
                <a:tc>
                  <a:txBody>
                    <a:bodyPr/>
                    <a:lstStyle/>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FF0000"/>
                          </a:highlight>
                          <a:latin typeface="Montserrat"/>
                          <a:ea typeface="Montserrat"/>
                          <a:cs typeface="Montserrat"/>
                          <a:sym typeface="Montserrat"/>
                        </a:rPr>
                        <a:t>Tenure</a:t>
                      </a:r>
                      <a:endParaRPr>
                        <a:solidFill>
                          <a:schemeClr val="lt1"/>
                        </a:solidFill>
                        <a:highlight>
                          <a:srgbClr val="FF0000"/>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4A86E8"/>
                          </a:highlight>
                          <a:latin typeface="Montserrat"/>
                          <a:ea typeface="Montserrat"/>
                          <a:cs typeface="Montserrat"/>
                          <a:sym typeface="Montserrat"/>
                        </a:rPr>
                        <a:t>MultipleLines</a:t>
                      </a:r>
                      <a:endParaRPr>
                        <a:solidFill>
                          <a:schemeClr val="lt1"/>
                        </a:solidFill>
                        <a:highlight>
                          <a:srgbClr val="4A86E8"/>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FF00FF"/>
                          </a:highlight>
                          <a:latin typeface="Montserrat"/>
                          <a:ea typeface="Montserrat"/>
                          <a:cs typeface="Montserrat"/>
                          <a:sym typeface="Montserrat"/>
                        </a:rPr>
                        <a:t>PaymentMethod</a:t>
                      </a:r>
                      <a:endParaRPr>
                        <a:solidFill>
                          <a:schemeClr val="lt1"/>
                        </a:solidFill>
                        <a:highlight>
                          <a:srgbClr val="FF00FF"/>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00FFFF"/>
                          </a:highlight>
                          <a:latin typeface="Montserrat"/>
                          <a:ea typeface="Montserrat"/>
                          <a:cs typeface="Montserrat"/>
                          <a:sym typeface="Montserrat"/>
                        </a:rPr>
                        <a:t>Contract</a:t>
                      </a:r>
                      <a:endParaRPr>
                        <a:solidFill>
                          <a:schemeClr val="lt1"/>
                        </a:solidFill>
                        <a:highlight>
                          <a:srgbClr val="00FFFF"/>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AutoNum type="arabicPeriod"/>
                      </a:pPr>
                      <a:r>
                        <a:rPr lang="en">
                          <a:solidFill>
                            <a:schemeClr val="lt1"/>
                          </a:solidFill>
                          <a:highlight>
                            <a:srgbClr val="0000FF"/>
                          </a:highlight>
                          <a:latin typeface="Montserrat"/>
                          <a:ea typeface="Montserrat"/>
                          <a:cs typeface="Montserrat"/>
                          <a:sym typeface="Montserrat"/>
                        </a:rPr>
                        <a:t>InternetService</a:t>
                      </a:r>
                      <a:endParaRPr>
                        <a:solidFill>
                          <a:schemeClr val="lt1"/>
                        </a:solidFill>
                        <a:highlight>
                          <a:srgbClr val="0000FF"/>
                        </a:highlight>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2"/>
          <p:cNvSpPr txBox="1">
            <a:spLocks noGrp="1"/>
          </p:cNvSpPr>
          <p:nvPr>
            <p:ph type="title"/>
          </p:nvPr>
        </p:nvSpPr>
        <p:spPr>
          <a:xfrm>
            <a:off x="1297500" y="260525"/>
            <a:ext cx="7038900" cy="575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000"/>
              </a:spcAft>
              <a:buNone/>
            </a:pPr>
            <a:r>
              <a:rPr lang="en" b="1"/>
              <a:t>Data Mining Procedure</a:t>
            </a:r>
            <a:endParaRPr b="1"/>
          </a:p>
        </p:txBody>
      </p:sp>
      <p:cxnSp>
        <p:nvCxnSpPr>
          <p:cNvPr id="197" name="Google Shape;197;p22"/>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
        <p:nvSpPr>
          <p:cNvPr id="198" name="Google Shape;198;p22"/>
          <p:cNvSpPr txBox="1">
            <a:spLocks noGrp="1"/>
          </p:cNvSpPr>
          <p:nvPr>
            <p:ph type="body" idx="1"/>
          </p:nvPr>
        </p:nvSpPr>
        <p:spPr>
          <a:xfrm>
            <a:off x="1297500" y="843725"/>
            <a:ext cx="7287300" cy="40335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400" b="1">
                <a:latin typeface="Montserrat"/>
                <a:ea typeface="Montserrat"/>
                <a:cs typeface="Montserrat"/>
                <a:sym typeface="Montserrat"/>
              </a:rPr>
              <a:t>Preprocessing:</a:t>
            </a:r>
            <a:r>
              <a:rPr lang="en" sz="1400">
                <a:latin typeface="Montserrat"/>
                <a:ea typeface="Montserrat"/>
                <a:cs typeface="Montserrat"/>
                <a:sym typeface="Montserrat"/>
              </a:rPr>
              <a:t> remove </a:t>
            </a:r>
            <a:r>
              <a:rPr lang="en" sz="1400" b="1">
                <a:latin typeface="Montserrat"/>
                <a:ea typeface="Montserrat"/>
                <a:cs typeface="Montserrat"/>
                <a:sym typeface="Montserrat"/>
              </a:rPr>
              <a:t>2</a:t>
            </a:r>
            <a:r>
              <a:rPr lang="en" sz="1400">
                <a:latin typeface="Montserrat"/>
                <a:ea typeface="Montserrat"/>
                <a:cs typeface="Montserrat"/>
                <a:sym typeface="Montserrat"/>
              </a:rPr>
              <a:t> attributes – </a:t>
            </a:r>
            <a:r>
              <a:rPr lang="en" sz="1400" b="1">
                <a:latin typeface="Montserrat"/>
                <a:ea typeface="Montserrat"/>
                <a:cs typeface="Montserrat"/>
                <a:sym typeface="Montserrat"/>
              </a:rPr>
              <a:t>ID</a:t>
            </a:r>
            <a:r>
              <a:rPr lang="en" sz="1400">
                <a:latin typeface="Montserrat"/>
                <a:ea typeface="Montserrat"/>
                <a:cs typeface="Montserrat"/>
                <a:sym typeface="Montserrat"/>
              </a:rPr>
              <a:t> and </a:t>
            </a:r>
            <a:r>
              <a:rPr lang="en" sz="1400" b="1">
                <a:latin typeface="Montserrat"/>
                <a:ea typeface="Montserrat"/>
                <a:cs typeface="Montserrat"/>
                <a:sym typeface="Montserrat"/>
              </a:rPr>
              <a:t>customerID </a:t>
            </a:r>
            <a:r>
              <a:rPr lang="en" sz="1400">
                <a:latin typeface="Montserrat"/>
                <a:ea typeface="Montserrat"/>
                <a:cs typeface="Montserrat"/>
                <a:sym typeface="Montserrat"/>
              </a:rPr>
              <a:t>when building classification models</a:t>
            </a:r>
            <a:endParaRPr sz="1400">
              <a:latin typeface="Montserrat"/>
              <a:ea typeface="Montserrat"/>
              <a:cs typeface="Montserrat"/>
              <a:sym typeface="Montserrat"/>
            </a:endParaRPr>
          </a:p>
          <a:p>
            <a:pPr marL="0" lvl="0" indent="0" algn="l" rtl="0">
              <a:spcBef>
                <a:spcPts val="1200"/>
              </a:spcBef>
              <a:spcAft>
                <a:spcPts val="0"/>
              </a:spcAft>
              <a:buNone/>
            </a:pPr>
            <a:r>
              <a:rPr lang="en" sz="1400">
                <a:latin typeface="Montserrat"/>
                <a:ea typeface="Montserrat"/>
                <a:cs typeface="Montserrat"/>
                <a:sym typeface="Montserrat"/>
              </a:rPr>
              <a:t>Test 5 classification models using 10-fold cross-validation in Weka</a:t>
            </a:r>
            <a:endParaRPr sz="1400">
              <a:latin typeface="Montserrat"/>
              <a:ea typeface="Montserrat"/>
              <a:cs typeface="Montserrat"/>
              <a:sym typeface="Montserrat"/>
            </a:endParaRPr>
          </a:p>
          <a:p>
            <a:pPr marL="0" lvl="0" indent="0" algn="l" rtl="0">
              <a:spcBef>
                <a:spcPts val="1200"/>
              </a:spcBef>
              <a:spcAft>
                <a:spcPts val="1000"/>
              </a:spcAft>
              <a:buNone/>
            </a:pPr>
            <a:endParaRPr sz="1400">
              <a:latin typeface="Montserrat"/>
              <a:ea typeface="Montserrat"/>
              <a:cs typeface="Montserrat"/>
              <a:sym typeface="Montserrat"/>
            </a:endParaRPr>
          </a:p>
        </p:txBody>
      </p:sp>
      <p:graphicFrame>
        <p:nvGraphicFramePr>
          <p:cNvPr id="199" name="Google Shape;199;p22"/>
          <p:cNvGraphicFramePr/>
          <p:nvPr/>
        </p:nvGraphicFramePr>
        <p:xfrm>
          <a:off x="509388" y="2018850"/>
          <a:ext cx="8075475" cy="2806575"/>
        </p:xfrm>
        <a:graphic>
          <a:graphicData uri="http://schemas.openxmlformats.org/drawingml/2006/table">
            <a:tbl>
              <a:tblPr>
                <a:noFill/>
                <a:tableStyleId>{8C2C8AE9-36F0-4238-AEC2-C4DE4F5F509F}</a:tableStyleId>
              </a:tblPr>
              <a:tblGrid>
                <a:gridCol w="1467150">
                  <a:extLst>
                    <a:ext uri="{9D8B030D-6E8A-4147-A177-3AD203B41FA5}">
                      <a16:colId xmlns:a16="http://schemas.microsoft.com/office/drawing/2014/main" val="20000"/>
                    </a:ext>
                  </a:extLst>
                </a:gridCol>
                <a:gridCol w="667825">
                  <a:extLst>
                    <a:ext uri="{9D8B030D-6E8A-4147-A177-3AD203B41FA5}">
                      <a16:colId xmlns:a16="http://schemas.microsoft.com/office/drawing/2014/main" val="20001"/>
                    </a:ext>
                  </a:extLst>
                </a:gridCol>
                <a:gridCol w="645675">
                  <a:extLst>
                    <a:ext uri="{9D8B030D-6E8A-4147-A177-3AD203B41FA5}">
                      <a16:colId xmlns:a16="http://schemas.microsoft.com/office/drawing/2014/main" val="20002"/>
                    </a:ext>
                  </a:extLst>
                </a:gridCol>
                <a:gridCol w="941650">
                  <a:extLst>
                    <a:ext uri="{9D8B030D-6E8A-4147-A177-3AD203B41FA5}">
                      <a16:colId xmlns:a16="http://schemas.microsoft.com/office/drawing/2014/main" val="20003"/>
                    </a:ext>
                  </a:extLst>
                </a:gridCol>
                <a:gridCol w="764075">
                  <a:extLst>
                    <a:ext uri="{9D8B030D-6E8A-4147-A177-3AD203B41FA5}">
                      <a16:colId xmlns:a16="http://schemas.microsoft.com/office/drawing/2014/main" val="20004"/>
                    </a:ext>
                  </a:extLst>
                </a:gridCol>
                <a:gridCol w="1052700">
                  <a:extLst>
                    <a:ext uri="{9D8B030D-6E8A-4147-A177-3AD203B41FA5}">
                      <a16:colId xmlns:a16="http://schemas.microsoft.com/office/drawing/2014/main" val="20005"/>
                    </a:ext>
                  </a:extLst>
                </a:gridCol>
                <a:gridCol w="741850">
                  <a:extLst>
                    <a:ext uri="{9D8B030D-6E8A-4147-A177-3AD203B41FA5}">
                      <a16:colId xmlns:a16="http://schemas.microsoft.com/office/drawing/2014/main" val="20006"/>
                    </a:ext>
                  </a:extLst>
                </a:gridCol>
                <a:gridCol w="897275">
                  <a:extLst>
                    <a:ext uri="{9D8B030D-6E8A-4147-A177-3AD203B41FA5}">
                      <a16:colId xmlns:a16="http://schemas.microsoft.com/office/drawing/2014/main" val="20007"/>
                    </a:ext>
                  </a:extLst>
                </a:gridCol>
                <a:gridCol w="897275">
                  <a:extLst>
                    <a:ext uri="{9D8B030D-6E8A-4147-A177-3AD203B41FA5}">
                      <a16:colId xmlns:a16="http://schemas.microsoft.com/office/drawing/2014/main" val="20008"/>
                    </a:ext>
                  </a:extLst>
                </a:gridCol>
              </a:tblGrid>
              <a:tr h="609575">
                <a:tc>
                  <a:txBody>
                    <a:bodyPr/>
                    <a:lstStyle/>
                    <a:p>
                      <a:pPr marL="0" lvl="0" indent="0" algn="ctr" rtl="0">
                        <a:spcBef>
                          <a:spcPts val="0"/>
                        </a:spcBef>
                        <a:spcAft>
                          <a:spcPts val="0"/>
                        </a:spcAft>
                        <a:buNone/>
                      </a:pP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TP Rate</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FP Rate</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Precision</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Recall</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F-Measure</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MCC</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ROC Area</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PRC Area</a:t>
                      </a:r>
                      <a:endParaRPr sz="1200">
                        <a:solidFill>
                          <a:schemeClr val="lt1"/>
                        </a:solidFill>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0"/>
                  </a:ext>
                </a:extLst>
              </a:tr>
              <a:tr h="511600">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J48/Partition Model</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0.775</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0.424</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0.761</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0.775</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0.765</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0.383</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0.756</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0.760</a:t>
                      </a:r>
                      <a:endParaRPr sz="1200">
                        <a:solidFill>
                          <a:schemeClr val="lt1"/>
                        </a:solidFill>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1"/>
                  </a:ext>
                </a:extLst>
              </a:tr>
              <a:tr h="496800">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K-nearest Neighbors</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0.711</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0.429</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0.718</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0.711</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0.714</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0.276</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0.646</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0.689</a:t>
                      </a:r>
                      <a:endParaRPr sz="1200">
                        <a:solidFill>
                          <a:schemeClr val="lt1"/>
                        </a:solidFill>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Naïve Bayes </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0.725</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0.231</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0.793</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0.725</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0.740</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rgbClr val="FF0000"/>
                          </a:solidFill>
                          <a:latin typeface="Montserrat"/>
                          <a:ea typeface="Montserrat"/>
                          <a:cs typeface="Montserrat"/>
                          <a:sym typeface="Montserrat"/>
                        </a:rPr>
                        <a:t>0.439</a:t>
                      </a:r>
                      <a:endParaRPr sz="1200">
                        <a:solidFill>
                          <a:srgbClr val="FF0000"/>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0.815</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0.835</a:t>
                      </a:r>
                      <a:endParaRPr sz="1200">
                        <a:solidFill>
                          <a:schemeClr val="lt1"/>
                        </a:solidFill>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3"/>
                  </a:ext>
                </a:extLst>
              </a:tr>
              <a:tr h="396200">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Neural Network</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0.756</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0.377</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0.757</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0.756</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0.756</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0.377</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0.792</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0.815</a:t>
                      </a:r>
                      <a:endParaRPr sz="1200">
                        <a:solidFill>
                          <a:schemeClr val="lt1"/>
                        </a:solidFill>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4"/>
                  </a:ext>
                </a:extLst>
              </a:tr>
              <a:tr h="396200">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Boosted Tree</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0.785</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0.417</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0.772</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0.785</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0.774</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0.408</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0.821</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0.842</a:t>
                      </a:r>
                      <a:endParaRPr sz="1200">
                        <a:solidFill>
                          <a:schemeClr val="lt1"/>
                        </a:solidFill>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1297500" y="260525"/>
            <a:ext cx="7038900" cy="575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000"/>
              </a:spcAft>
              <a:buNone/>
            </a:pPr>
            <a:r>
              <a:rPr lang="en" b="1"/>
              <a:t>Data Mining Procedure</a:t>
            </a:r>
            <a:endParaRPr b="1"/>
          </a:p>
        </p:txBody>
      </p:sp>
      <p:cxnSp>
        <p:nvCxnSpPr>
          <p:cNvPr id="205" name="Google Shape;205;p23"/>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
        <p:nvSpPr>
          <p:cNvPr id="206" name="Google Shape;206;p23"/>
          <p:cNvSpPr txBox="1">
            <a:spLocks noGrp="1"/>
          </p:cNvSpPr>
          <p:nvPr>
            <p:ph type="body" idx="1"/>
          </p:nvPr>
        </p:nvSpPr>
        <p:spPr>
          <a:xfrm>
            <a:off x="1297500" y="843725"/>
            <a:ext cx="7287300" cy="673500"/>
          </a:xfrm>
          <a:prstGeom prst="rect">
            <a:avLst/>
          </a:prstGeom>
        </p:spPr>
        <p:txBody>
          <a:bodyPr spcFirstLastPara="1" wrap="square" lIns="91425" tIns="91425" rIns="91425" bIns="91425" anchor="t" anchorCtr="0">
            <a:noAutofit/>
          </a:bodyPr>
          <a:lstStyle/>
          <a:p>
            <a:pPr marL="0" lvl="0" indent="0" algn="l" rtl="0">
              <a:spcBef>
                <a:spcPts val="1200"/>
              </a:spcBef>
              <a:spcAft>
                <a:spcPts val="1000"/>
              </a:spcAft>
              <a:buNone/>
            </a:pPr>
            <a:r>
              <a:rPr lang="en" sz="1400">
                <a:latin typeface="Montserrat"/>
                <a:ea typeface="Montserrat"/>
                <a:cs typeface="Montserrat"/>
                <a:sym typeface="Montserrat"/>
              </a:rPr>
              <a:t>Matthews Correlation Coefficients of 5 classification models using 10-fold cross-validation</a:t>
            </a:r>
            <a:endParaRPr sz="1400">
              <a:latin typeface="Montserrat"/>
              <a:ea typeface="Montserrat"/>
              <a:cs typeface="Montserrat"/>
              <a:sym typeface="Montserrat"/>
            </a:endParaRPr>
          </a:p>
        </p:txBody>
      </p:sp>
      <p:pic>
        <p:nvPicPr>
          <p:cNvPr id="207" name="Google Shape;207;p23" title="Points scored"/>
          <p:cNvPicPr preferRelativeResize="0"/>
          <p:nvPr/>
        </p:nvPicPr>
        <p:blipFill>
          <a:blip r:embed="rId3">
            <a:alphaModFix/>
          </a:blip>
          <a:stretch>
            <a:fillRect/>
          </a:stretch>
        </p:blipFill>
        <p:spPr>
          <a:xfrm>
            <a:off x="1886175" y="1603025"/>
            <a:ext cx="5371656" cy="33214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4"/>
          <p:cNvSpPr txBox="1">
            <a:spLocks noGrp="1"/>
          </p:cNvSpPr>
          <p:nvPr>
            <p:ph type="title"/>
          </p:nvPr>
        </p:nvSpPr>
        <p:spPr>
          <a:xfrm>
            <a:off x="1297500" y="260525"/>
            <a:ext cx="7038900" cy="87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Build 5 Classification Models</a:t>
            </a:r>
            <a:endParaRPr b="1"/>
          </a:p>
          <a:p>
            <a:pPr marL="0" lvl="0" indent="0" algn="l" rtl="0">
              <a:spcBef>
                <a:spcPts val="0"/>
              </a:spcBef>
              <a:spcAft>
                <a:spcPts val="0"/>
              </a:spcAft>
              <a:buNone/>
            </a:pPr>
            <a:r>
              <a:rPr lang="en" b="1"/>
              <a:t>(Weighted Average)</a:t>
            </a:r>
            <a:endParaRPr b="1"/>
          </a:p>
        </p:txBody>
      </p:sp>
      <p:cxnSp>
        <p:nvCxnSpPr>
          <p:cNvPr id="213" name="Google Shape;213;p24"/>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graphicFrame>
        <p:nvGraphicFramePr>
          <p:cNvPr id="214" name="Google Shape;214;p24"/>
          <p:cNvGraphicFramePr/>
          <p:nvPr/>
        </p:nvGraphicFramePr>
        <p:xfrm>
          <a:off x="730938" y="1613750"/>
          <a:ext cx="7682125" cy="2377260"/>
        </p:xfrm>
        <a:graphic>
          <a:graphicData uri="http://schemas.openxmlformats.org/drawingml/2006/table">
            <a:tbl>
              <a:tblPr>
                <a:noFill/>
                <a:tableStyleId>{8C2C8AE9-36F0-4238-AEC2-C4DE4F5F509F}</a:tableStyleId>
              </a:tblPr>
              <a:tblGrid>
                <a:gridCol w="1477225">
                  <a:extLst>
                    <a:ext uri="{9D8B030D-6E8A-4147-A177-3AD203B41FA5}">
                      <a16:colId xmlns:a16="http://schemas.microsoft.com/office/drawing/2014/main" val="20000"/>
                    </a:ext>
                  </a:extLst>
                </a:gridCol>
                <a:gridCol w="1034150">
                  <a:extLst>
                    <a:ext uri="{9D8B030D-6E8A-4147-A177-3AD203B41FA5}">
                      <a16:colId xmlns:a16="http://schemas.microsoft.com/office/drawing/2014/main" val="20001"/>
                    </a:ext>
                  </a:extLst>
                </a:gridCol>
                <a:gridCol w="1034150">
                  <a:extLst>
                    <a:ext uri="{9D8B030D-6E8A-4147-A177-3AD203B41FA5}">
                      <a16:colId xmlns:a16="http://schemas.microsoft.com/office/drawing/2014/main" val="20002"/>
                    </a:ext>
                  </a:extLst>
                </a:gridCol>
                <a:gridCol w="1034150">
                  <a:extLst>
                    <a:ext uri="{9D8B030D-6E8A-4147-A177-3AD203B41FA5}">
                      <a16:colId xmlns:a16="http://schemas.microsoft.com/office/drawing/2014/main" val="20003"/>
                    </a:ext>
                  </a:extLst>
                </a:gridCol>
                <a:gridCol w="1034150">
                  <a:extLst>
                    <a:ext uri="{9D8B030D-6E8A-4147-A177-3AD203B41FA5}">
                      <a16:colId xmlns:a16="http://schemas.microsoft.com/office/drawing/2014/main" val="20004"/>
                    </a:ext>
                  </a:extLst>
                </a:gridCol>
                <a:gridCol w="1034150">
                  <a:extLst>
                    <a:ext uri="{9D8B030D-6E8A-4147-A177-3AD203B41FA5}">
                      <a16:colId xmlns:a16="http://schemas.microsoft.com/office/drawing/2014/main" val="20005"/>
                    </a:ext>
                  </a:extLst>
                </a:gridCol>
                <a:gridCol w="1034150">
                  <a:extLst>
                    <a:ext uri="{9D8B030D-6E8A-4147-A177-3AD203B41FA5}">
                      <a16:colId xmlns:a16="http://schemas.microsoft.com/office/drawing/2014/main" val="20006"/>
                    </a:ext>
                  </a:extLst>
                </a:gridCol>
              </a:tblGrid>
              <a:tr h="381000">
                <a:tc>
                  <a:txBody>
                    <a:bodyPr/>
                    <a:lstStyle/>
                    <a:p>
                      <a:pPr marL="0" lvl="0" indent="0" algn="ctr" rtl="0">
                        <a:spcBef>
                          <a:spcPts val="0"/>
                        </a:spcBef>
                        <a:spcAft>
                          <a:spcPts val="0"/>
                        </a:spcAft>
                        <a:buNone/>
                      </a:pPr>
                      <a:endParaRPr>
                        <a:solidFill>
                          <a:schemeClr val="lt1"/>
                        </a:solidFill>
                        <a:latin typeface="Montserrat"/>
                        <a:ea typeface="Montserrat"/>
                        <a:cs typeface="Montserrat"/>
                        <a:sym typeface="Montserrat"/>
                      </a:endParaRPr>
                    </a:p>
                  </a:txBody>
                  <a:tcPr marL="91425" marR="91425" marT="91425" marB="91425" anchor="ctr">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TP Rate</a:t>
                      </a:r>
                      <a:endParaRPr sz="1200">
                        <a:solidFill>
                          <a:schemeClr val="lt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FP Rate</a:t>
                      </a:r>
                      <a:endParaRPr sz="1200">
                        <a:solidFill>
                          <a:schemeClr val="lt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Precision</a:t>
                      </a:r>
                      <a:endParaRPr sz="1200">
                        <a:solidFill>
                          <a:schemeClr val="lt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Recall</a:t>
                      </a:r>
                      <a:endParaRPr sz="1200">
                        <a:solidFill>
                          <a:schemeClr val="lt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F-Measure</a:t>
                      </a:r>
                      <a:endParaRPr sz="1200">
                        <a:solidFill>
                          <a:schemeClr val="lt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MCC</a:t>
                      </a:r>
                      <a:endParaRPr sz="1200">
                        <a:solidFill>
                          <a:schemeClr val="lt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J48/Partition Model</a:t>
                      </a:r>
                      <a:endParaRPr sz="1200">
                        <a:solidFill>
                          <a:schemeClr val="lt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0.7106</a:t>
                      </a:r>
                      <a:endParaRPr>
                        <a:solidFill>
                          <a:schemeClr val="lt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0.2893</a:t>
                      </a:r>
                      <a:endParaRPr>
                        <a:solidFill>
                          <a:schemeClr val="lt1"/>
                        </a:solidFill>
                        <a:latin typeface="Montserrat"/>
                        <a:ea typeface="Montserrat"/>
                        <a:cs typeface="Montserrat"/>
                        <a:sym typeface="Montserrat"/>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0.6551</a:t>
                      </a:r>
                      <a:endParaRPr>
                        <a:solidFill>
                          <a:schemeClr val="lt1"/>
                        </a:solidFill>
                        <a:latin typeface="Montserrat"/>
                        <a:ea typeface="Montserrat"/>
                        <a:cs typeface="Montserrat"/>
                        <a:sym typeface="Montserrat"/>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0.7106</a:t>
                      </a:r>
                      <a:endParaRPr>
                        <a:solidFill>
                          <a:schemeClr val="lt1"/>
                        </a:solidFill>
                        <a:latin typeface="Montserrat"/>
                        <a:ea typeface="Montserrat"/>
                        <a:cs typeface="Montserrat"/>
                        <a:sym typeface="Montserrat"/>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0.6711</a:t>
                      </a:r>
                      <a:endParaRPr>
                        <a:solidFill>
                          <a:schemeClr val="lt1"/>
                        </a:solidFill>
                        <a:latin typeface="Montserrat"/>
                        <a:ea typeface="Montserrat"/>
                        <a:cs typeface="Montserrat"/>
                        <a:sym typeface="Montserrat"/>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0.3615</a:t>
                      </a:r>
                      <a:endParaRPr>
                        <a:solidFill>
                          <a:schemeClr val="lt1"/>
                        </a:solidFill>
                        <a:latin typeface="Montserrat"/>
                        <a:ea typeface="Montserrat"/>
                        <a:cs typeface="Montserrat"/>
                        <a:sym typeface="Montserrat"/>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K-nearest Neighbors</a:t>
                      </a:r>
                      <a:endParaRPr sz="1200">
                        <a:solidFill>
                          <a:schemeClr val="lt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0.6997</a:t>
                      </a:r>
                      <a:endParaRPr>
                        <a:solidFill>
                          <a:schemeClr val="lt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0.3003</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0.7010</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0.6997</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0.7003</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0.4007</a:t>
                      </a:r>
                      <a:endParaRPr>
                        <a:solidFill>
                          <a:schemeClr val="lt1"/>
                        </a:solidFill>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Naïve Bayes </a:t>
                      </a:r>
                      <a:endParaRPr sz="1200">
                        <a:solidFill>
                          <a:schemeClr val="lt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0.6782</a:t>
                      </a:r>
                      <a:endParaRPr>
                        <a:solidFill>
                          <a:schemeClr val="lt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0.3217</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0.7300</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0.6782</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0.6789</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0.4050</a:t>
                      </a:r>
                      <a:endParaRPr>
                        <a:solidFill>
                          <a:schemeClr val="lt1"/>
                        </a:solidFill>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Neural Network</a:t>
                      </a:r>
                      <a:endParaRPr sz="1200">
                        <a:solidFill>
                          <a:schemeClr val="lt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0.7269</a:t>
                      </a:r>
                      <a:endParaRPr>
                        <a:solidFill>
                          <a:schemeClr val="lt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0.2731</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0.7086</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0.7269</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0.7165</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0.4352</a:t>
                      </a:r>
                      <a:endParaRPr>
                        <a:solidFill>
                          <a:schemeClr val="lt1"/>
                        </a:solidFill>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Boosted Tree</a:t>
                      </a:r>
                      <a:endParaRPr sz="1200">
                        <a:solidFill>
                          <a:schemeClr val="lt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0.7377</a:t>
                      </a:r>
                      <a:endParaRPr>
                        <a:solidFill>
                          <a:schemeClr val="lt1"/>
                        </a:solidFill>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0.2622</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0.6961</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0.7377</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0.7112</a:t>
                      </a:r>
                      <a:endParaRPr>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a:solidFill>
                            <a:srgbClr val="FF0000"/>
                          </a:solidFill>
                          <a:latin typeface="Montserrat"/>
                          <a:ea typeface="Montserrat"/>
                          <a:cs typeface="Montserrat"/>
                          <a:sym typeface="Montserrat"/>
                        </a:rPr>
                        <a:t>0.4391</a:t>
                      </a:r>
                      <a:endParaRPr>
                        <a:solidFill>
                          <a:srgbClr val="FF0000"/>
                        </a:solidFill>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5"/>
          <p:cNvSpPr txBox="1">
            <a:spLocks noGrp="1"/>
          </p:cNvSpPr>
          <p:nvPr>
            <p:ph type="title"/>
          </p:nvPr>
        </p:nvSpPr>
        <p:spPr>
          <a:xfrm>
            <a:off x="1297500" y="260525"/>
            <a:ext cx="7038900" cy="575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000"/>
              </a:spcAft>
              <a:buNone/>
            </a:pPr>
            <a:r>
              <a:rPr lang="en" b="1"/>
              <a:t>Data Mining Procedure</a:t>
            </a:r>
            <a:endParaRPr b="1"/>
          </a:p>
        </p:txBody>
      </p:sp>
      <p:cxnSp>
        <p:nvCxnSpPr>
          <p:cNvPr id="220" name="Google Shape;220;p25"/>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
        <p:nvSpPr>
          <p:cNvPr id="221" name="Google Shape;221;p25"/>
          <p:cNvSpPr txBox="1">
            <a:spLocks noGrp="1"/>
          </p:cNvSpPr>
          <p:nvPr>
            <p:ph type="body" idx="1"/>
          </p:nvPr>
        </p:nvSpPr>
        <p:spPr>
          <a:xfrm>
            <a:off x="1297500" y="843725"/>
            <a:ext cx="7287300" cy="673500"/>
          </a:xfrm>
          <a:prstGeom prst="rect">
            <a:avLst/>
          </a:prstGeom>
        </p:spPr>
        <p:txBody>
          <a:bodyPr spcFirstLastPara="1" wrap="square" lIns="91425" tIns="91425" rIns="91425" bIns="91425" anchor="t" anchorCtr="0">
            <a:noAutofit/>
          </a:bodyPr>
          <a:lstStyle/>
          <a:p>
            <a:pPr marL="0" lvl="0" indent="0" algn="l" rtl="0">
              <a:spcBef>
                <a:spcPts val="1200"/>
              </a:spcBef>
              <a:spcAft>
                <a:spcPts val="1000"/>
              </a:spcAft>
              <a:buNone/>
            </a:pPr>
            <a:r>
              <a:rPr lang="en" sz="1400">
                <a:latin typeface="Montserrat"/>
                <a:ea typeface="Montserrat"/>
                <a:cs typeface="Montserrat"/>
                <a:sym typeface="Montserrat"/>
              </a:rPr>
              <a:t>Matthews Correlation Coefficients of 5 classification models</a:t>
            </a:r>
            <a:endParaRPr sz="1400">
              <a:latin typeface="Montserrat"/>
              <a:ea typeface="Montserrat"/>
              <a:cs typeface="Montserrat"/>
              <a:sym typeface="Montserrat"/>
            </a:endParaRPr>
          </a:p>
        </p:txBody>
      </p:sp>
      <p:pic>
        <p:nvPicPr>
          <p:cNvPr id="222" name="Google Shape;222;p25" title="Points scored"/>
          <p:cNvPicPr preferRelativeResize="0"/>
          <p:nvPr/>
        </p:nvPicPr>
        <p:blipFill>
          <a:blip r:embed="rId3">
            <a:alphaModFix/>
          </a:blip>
          <a:stretch>
            <a:fillRect/>
          </a:stretch>
        </p:blipFill>
        <p:spPr>
          <a:xfrm>
            <a:off x="1886175" y="1524725"/>
            <a:ext cx="5371656" cy="3321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6"/>
          <p:cNvSpPr txBox="1">
            <a:spLocks noGrp="1"/>
          </p:cNvSpPr>
          <p:nvPr>
            <p:ph type="title"/>
          </p:nvPr>
        </p:nvSpPr>
        <p:spPr>
          <a:xfrm>
            <a:off x="1297500" y="260525"/>
            <a:ext cx="7038900" cy="575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000"/>
              </a:spcAft>
              <a:buNone/>
            </a:pPr>
            <a:r>
              <a:rPr lang="en" b="1"/>
              <a:t>Data Mining Procedure</a:t>
            </a:r>
            <a:endParaRPr b="1"/>
          </a:p>
        </p:txBody>
      </p:sp>
      <p:cxnSp>
        <p:nvCxnSpPr>
          <p:cNvPr id="228" name="Google Shape;228;p26"/>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
        <p:nvSpPr>
          <p:cNvPr id="229" name="Google Shape;229;p26"/>
          <p:cNvSpPr txBox="1">
            <a:spLocks noGrp="1"/>
          </p:cNvSpPr>
          <p:nvPr>
            <p:ph type="body" idx="1"/>
          </p:nvPr>
        </p:nvSpPr>
        <p:spPr>
          <a:xfrm>
            <a:off x="1297500" y="836225"/>
            <a:ext cx="7287300" cy="673500"/>
          </a:xfrm>
          <a:prstGeom prst="rect">
            <a:avLst/>
          </a:prstGeom>
        </p:spPr>
        <p:txBody>
          <a:bodyPr spcFirstLastPara="1" wrap="square" lIns="91425" tIns="91425" rIns="91425" bIns="91425" anchor="t" anchorCtr="0">
            <a:noAutofit/>
          </a:bodyPr>
          <a:lstStyle/>
          <a:p>
            <a:pPr marL="0" lvl="0" indent="0" algn="l" rtl="0">
              <a:spcBef>
                <a:spcPts val="1200"/>
              </a:spcBef>
              <a:spcAft>
                <a:spcPts val="1000"/>
              </a:spcAft>
              <a:buNone/>
            </a:pPr>
            <a:r>
              <a:rPr lang="en" sz="1400">
                <a:latin typeface="Montserrat"/>
                <a:ea typeface="Montserrat"/>
                <a:cs typeface="Montserrat"/>
                <a:sym typeface="Montserrat"/>
              </a:rPr>
              <a:t>Matthews Correlation Coefficients of 5 sets of attributes in five classification models (Total 25 Classification Models)</a:t>
            </a:r>
            <a:endParaRPr sz="1400">
              <a:latin typeface="Montserrat"/>
              <a:ea typeface="Montserrat"/>
              <a:cs typeface="Montserrat"/>
              <a:sym typeface="Montserrat"/>
            </a:endParaRPr>
          </a:p>
        </p:txBody>
      </p:sp>
      <p:graphicFrame>
        <p:nvGraphicFramePr>
          <p:cNvPr id="230" name="Google Shape;230;p26"/>
          <p:cNvGraphicFramePr/>
          <p:nvPr/>
        </p:nvGraphicFramePr>
        <p:xfrm>
          <a:off x="685950" y="1576525"/>
          <a:ext cx="7794000" cy="3139320"/>
        </p:xfrm>
        <a:graphic>
          <a:graphicData uri="http://schemas.openxmlformats.org/drawingml/2006/table">
            <a:tbl>
              <a:tblPr>
                <a:noFill/>
                <a:tableStyleId>{8C2C8AE9-36F0-4238-AEC2-C4DE4F5F509F}</a:tableStyleId>
              </a:tblPr>
              <a:tblGrid>
                <a:gridCol w="1261425">
                  <a:extLst>
                    <a:ext uri="{9D8B030D-6E8A-4147-A177-3AD203B41FA5}">
                      <a16:colId xmlns:a16="http://schemas.microsoft.com/office/drawing/2014/main" val="20000"/>
                    </a:ext>
                  </a:extLst>
                </a:gridCol>
                <a:gridCol w="933225">
                  <a:extLst>
                    <a:ext uri="{9D8B030D-6E8A-4147-A177-3AD203B41FA5}">
                      <a16:colId xmlns:a16="http://schemas.microsoft.com/office/drawing/2014/main" val="20001"/>
                    </a:ext>
                  </a:extLst>
                </a:gridCol>
                <a:gridCol w="933225">
                  <a:extLst>
                    <a:ext uri="{9D8B030D-6E8A-4147-A177-3AD203B41FA5}">
                      <a16:colId xmlns:a16="http://schemas.microsoft.com/office/drawing/2014/main" val="20002"/>
                    </a:ext>
                  </a:extLst>
                </a:gridCol>
                <a:gridCol w="933225">
                  <a:extLst>
                    <a:ext uri="{9D8B030D-6E8A-4147-A177-3AD203B41FA5}">
                      <a16:colId xmlns:a16="http://schemas.microsoft.com/office/drawing/2014/main" val="20003"/>
                    </a:ext>
                  </a:extLst>
                </a:gridCol>
                <a:gridCol w="933225">
                  <a:extLst>
                    <a:ext uri="{9D8B030D-6E8A-4147-A177-3AD203B41FA5}">
                      <a16:colId xmlns:a16="http://schemas.microsoft.com/office/drawing/2014/main" val="20004"/>
                    </a:ext>
                  </a:extLst>
                </a:gridCol>
                <a:gridCol w="933225">
                  <a:extLst>
                    <a:ext uri="{9D8B030D-6E8A-4147-A177-3AD203B41FA5}">
                      <a16:colId xmlns:a16="http://schemas.microsoft.com/office/drawing/2014/main" val="20005"/>
                    </a:ext>
                  </a:extLst>
                </a:gridCol>
                <a:gridCol w="933225">
                  <a:extLst>
                    <a:ext uri="{9D8B030D-6E8A-4147-A177-3AD203B41FA5}">
                      <a16:colId xmlns:a16="http://schemas.microsoft.com/office/drawing/2014/main" val="20006"/>
                    </a:ext>
                  </a:extLst>
                </a:gridCol>
                <a:gridCol w="933225">
                  <a:extLst>
                    <a:ext uri="{9D8B030D-6E8A-4147-A177-3AD203B41FA5}">
                      <a16:colId xmlns:a16="http://schemas.microsoft.com/office/drawing/2014/main" val="20007"/>
                    </a:ext>
                  </a:extLst>
                </a:gridCol>
              </a:tblGrid>
              <a:tr h="731500">
                <a:tc>
                  <a:txBody>
                    <a:bodyPr/>
                    <a:lstStyle/>
                    <a:p>
                      <a:pPr marL="0" lvl="0" indent="0" algn="l" rtl="0">
                        <a:spcBef>
                          <a:spcPts val="0"/>
                        </a:spcBef>
                        <a:spcAft>
                          <a:spcPts val="0"/>
                        </a:spcAft>
                        <a:buNone/>
                      </a:pP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CfsSubsetEva</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CorrelationAttributeEval</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GainRatioAttributeEval</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InfoGainAttributeEval</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ReliefAttributeEval</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OriginalModel</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10-fold cross-validation</a:t>
                      </a:r>
                      <a:endParaRPr sz="1200">
                        <a:solidFill>
                          <a:schemeClr val="lt1"/>
                        </a:solidFill>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Naïve Bayes</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0.4202</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0.4186</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0.4088</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0.4186</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rgbClr val="FF0000"/>
                          </a:solidFill>
                          <a:latin typeface="Montserrat"/>
                          <a:ea typeface="Montserrat"/>
                          <a:cs typeface="Montserrat"/>
                          <a:sym typeface="Montserrat"/>
                        </a:rPr>
                        <a:t>0.4348</a:t>
                      </a:r>
                      <a:endParaRPr sz="1200">
                        <a:solidFill>
                          <a:srgbClr val="FF0000"/>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0.4050</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0.4390</a:t>
                      </a:r>
                      <a:endParaRPr sz="1200">
                        <a:solidFill>
                          <a:schemeClr val="lt1"/>
                        </a:solidFill>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1"/>
                  </a:ext>
                </a:extLst>
              </a:tr>
              <a:tr h="548600">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K-nearest Neighbors</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0.3330</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0.3671</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0.3224</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0.3714</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rgbClr val="FF9900"/>
                          </a:solidFill>
                          <a:latin typeface="Montserrat"/>
                          <a:ea typeface="Montserrat"/>
                          <a:cs typeface="Montserrat"/>
                          <a:sym typeface="Montserrat"/>
                        </a:rPr>
                        <a:t>0.4023</a:t>
                      </a:r>
                      <a:endParaRPr sz="1200">
                        <a:solidFill>
                          <a:srgbClr val="FF9900"/>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0.4007</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0.2760</a:t>
                      </a:r>
                      <a:endParaRPr sz="1200">
                        <a:solidFill>
                          <a:schemeClr val="lt1"/>
                        </a:solidFill>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2"/>
                  </a:ext>
                </a:extLst>
              </a:tr>
              <a:tr h="548600">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Neural Network</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0.3982</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0.4190</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0.3692</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rgbClr val="00FF00"/>
                          </a:solidFill>
                          <a:latin typeface="Montserrat"/>
                          <a:ea typeface="Montserrat"/>
                          <a:cs typeface="Montserrat"/>
                          <a:sym typeface="Montserrat"/>
                        </a:rPr>
                        <a:t>0.4287</a:t>
                      </a:r>
                      <a:endParaRPr sz="1200">
                        <a:solidFill>
                          <a:srgbClr val="00FF00"/>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0.4244</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0.4352</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0.3770</a:t>
                      </a:r>
                      <a:endParaRPr sz="1200">
                        <a:solidFill>
                          <a:schemeClr val="lt1"/>
                        </a:solidFill>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3"/>
                  </a:ext>
                </a:extLst>
              </a:tr>
              <a:tr h="548600">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J48/Partition Model</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0.3615</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0.3615</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rgbClr val="00FFFF"/>
                          </a:solidFill>
                          <a:latin typeface="Montserrat"/>
                          <a:ea typeface="Montserrat"/>
                          <a:cs typeface="Montserrat"/>
                          <a:sym typeface="Montserrat"/>
                        </a:rPr>
                        <a:t>0.3881</a:t>
                      </a:r>
                      <a:endParaRPr sz="1200">
                        <a:solidFill>
                          <a:srgbClr val="00FFFF"/>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0.3615</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0.3807</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0.3615</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0.3830</a:t>
                      </a:r>
                      <a:endParaRPr sz="1200">
                        <a:solidFill>
                          <a:schemeClr val="lt1"/>
                        </a:solidFill>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Boosted Tree</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0.3801</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0.4163</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0.3692</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0.4163</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rgbClr val="4A86E8"/>
                          </a:solidFill>
                          <a:latin typeface="Montserrat"/>
                          <a:ea typeface="Montserrat"/>
                          <a:cs typeface="Montserrat"/>
                          <a:sym typeface="Montserrat"/>
                        </a:rPr>
                        <a:t>0.4201</a:t>
                      </a:r>
                      <a:endParaRPr sz="1200">
                        <a:solidFill>
                          <a:srgbClr val="4A86E8"/>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0.4319</a:t>
                      </a:r>
                      <a:endParaRPr sz="1200">
                        <a:solidFill>
                          <a:schemeClr val="lt1"/>
                        </a:solidFill>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0.4080</a:t>
                      </a:r>
                      <a:endParaRPr sz="1200">
                        <a:solidFill>
                          <a:schemeClr val="lt1"/>
                        </a:solidFill>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7"/>
          <p:cNvSpPr txBox="1">
            <a:spLocks noGrp="1"/>
          </p:cNvSpPr>
          <p:nvPr>
            <p:ph type="title"/>
          </p:nvPr>
        </p:nvSpPr>
        <p:spPr>
          <a:xfrm>
            <a:off x="1297500" y="260525"/>
            <a:ext cx="7038900" cy="5757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000"/>
              </a:spcAft>
              <a:buNone/>
            </a:pPr>
            <a:r>
              <a:rPr lang="en" b="1"/>
              <a:t>Data Mining Procedure</a:t>
            </a:r>
            <a:endParaRPr b="1"/>
          </a:p>
        </p:txBody>
      </p:sp>
      <p:cxnSp>
        <p:nvCxnSpPr>
          <p:cNvPr id="236" name="Google Shape;236;p27"/>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
        <p:nvSpPr>
          <p:cNvPr id="237" name="Google Shape;237;p27"/>
          <p:cNvSpPr txBox="1">
            <a:spLocks noGrp="1"/>
          </p:cNvSpPr>
          <p:nvPr>
            <p:ph type="body" idx="1"/>
          </p:nvPr>
        </p:nvSpPr>
        <p:spPr>
          <a:xfrm>
            <a:off x="1297500" y="843725"/>
            <a:ext cx="7287300" cy="673500"/>
          </a:xfrm>
          <a:prstGeom prst="rect">
            <a:avLst/>
          </a:prstGeom>
        </p:spPr>
        <p:txBody>
          <a:bodyPr spcFirstLastPara="1" wrap="square" lIns="91425" tIns="91425" rIns="91425" bIns="91425" anchor="t" anchorCtr="0">
            <a:noAutofit/>
          </a:bodyPr>
          <a:lstStyle/>
          <a:p>
            <a:pPr marL="0" lvl="0" indent="0" algn="l" rtl="0">
              <a:spcBef>
                <a:spcPts val="1200"/>
              </a:spcBef>
              <a:spcAft>
                <a:spcPts val="1000"/>
              </a:spcAft>
              <a:buNone/>
            </a:pPr>
            <a:r>
              <a:rPr lang="en" sz="1400">
                <a:latin typeface="Montserrat"/>
                <a:ea typeface="Montserrat"/>
                <a:cs typeface="Montserrat"/>
                <a:sym typeface="Montserrat"/>
              </a:rPr>
              <a:t>Matthews Correlation Coefficients of 5 sets of attributes in five classification models (Total 25 Classification Models)</a:t>
            </a:r>
            <a:endParaRPr sz="1400">
              <a:latin typeface="Montserrat"/>
              <a:ea typeface="Montserrat"/>
              <a:cs typeface="Montserrat"/>
              <a:sym typeface="Montserrat"/>
            </a:endParaRPr>
          </a:p>
        </p:txBody>
      </p:sp>
      <p:pic>
        <p:nvPicPr>
          <p:cNvPr id="238" name="Google Shape;238;p27" title="Points scored"/>
          <p:cNvPicPr preferRelativeResize="0"/>
          <p:nvPr/>
        </p:nvPicPr>
        <p:blipFill>
          <a:blip r:embed="rId3">
            <a:alphaModFix/>
          </a:blip>
          <a:stretch>
            <a:fillRect/>
          </a:stretch>
        </p:blipFill>
        <p:spPr>
          <a:xfrm>
            <a:off x="1529613" y="1581845"/>
            <a:ext cx="6106671" cy="34314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28" descr="Closeup from the side of a hand pushing a knob on an audio mixer"/>
          <p:cNvPicPr preferRelativeResize="0"/>
          <p:nvPr/>
        </p:nvPicPr>
        <p:blipFill rotWithShape="1">
          <a:blip r:embed="rId3">
            <a:alphaModFix/>
          </a:blip>
          <a:srcRect l="7506" r="42247" b="15419"/>
          <a:stretch/>
        </p:blipFill>
        <p:spPr>
          <a:xfrm>
            <a:off x="-9150" y="0"/>
            <a:ext cx="4594498" cy="5143501"/>
          </a:xfrm>
          <a:prstGeom prst="rect">
            <a:avLst/>
          </a:prstGeom>
          <a:noFill/>
          <a:ln>
            <a:noFill/>
          </a:ln>
        </p:spPr>
      </p:pic>
      <p:sp>
        <p:nvSpPr>
          <p:cNvPr id="244" name="Google Shape;244;p28"/>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Discussion </a:t>
            </a:r>
            <a:endParaRPr/>
          </a:p>
          <a:p>
            <a:pPr marL="0" lvl="0" indent="0" algn="l" rtl="0">
              <a:spcBef>
                <a:spcPts val="0"/>
              </a:spcBef>
              <a:spcAft>
                <a:spcPts val="0"/>
              </a:spcAft>
              <a:buNone/>
            </a:pPr>
            <a:r>
              <a:rPr lang="en"/>
              <a:t>and </a:t>
            </a:r>
            <a:endParaRPr/>
          </a:p>
          <a:p>
            <a:pPr marL="0" lvl="0" indent="0" algn="l" rtl="0">
              <a:spcBef>
                <a:spcPts val="0"/>
              </a:spcBef>
              <a:spcAft>
                <a:spcPts val="0"/>
              </a:spcAft>
              <a:buNone/>
            </a:pPr>
            <a:r>
              <a:rPr lang="en"/>
              <a:t>Conclusion</a:t>
            </a:r>
            <a:endParaRPr>
              <a:solidFill>
                <a:schemeClr val="lt1"/>
              </a:solidFill>
            </a:endParaRPr>
          </a:p>
        </p:txBody>
      </p:sp>
      <p:sp>
        <p:nvSpPr>
          <p:cNvPr id="245" name="Google Shape;245;p28"/>
          <p:cNvSpPr txBox="1">
            <a:spLocks noGrp="1"/>
          </p:cNvSpPr>
          <p:nvPr>
            <p:ph type="body" idx="2"/>
          </p:nvPr>
        </p:nvSpPr>
        <p:spPr>
          <a:xfrm>
            <a:off x="4648200" y="370025"/>
            <a:ext cx="4136400" cy="4485000"/>
          </a:xfrm>
          <a:prstGeom prst="rect">
            <a:avLst/>
          </a:prstGeom>
        </p:spPr>
        <p:txBody>
          <a:bodyPr spcFirstLastPara="1" wrap="square" lIns="91425" tIns="91425" rIns="91425" bIns="91425" anchor="t" anchorCtr="0">
            <a:noAutofit/>
          </a:bodyPr>
          <a:lstStyle/>
          <a:p>
            <a:pPr marL="0" lvl="0" indent="0" algn="l" rtl="0">
              <a:lnSpc>
                <a:spcPct val="95000"/>
              </a:lnSpc>
              <a:spcBef>
                <a:spcPts val="1200"/>
              </a:spcBef>
              <a:spcAft>
                <a:spcPts val="0"/>
              </a:spcAft>
              <a:buSzPts val="852"/>
              <a:buNone/>
            </a:pPr>
            <a:r>
              <a:rPr lang="en" sz="1400">
                <a:latin typeface="Montserrat"/>
                <a:ea typeface="Montserrat"/>
                <a:cs typeface="Montserrat"/>
                <a:sym typeface="Montserrat"/>
              </a:rPr>
              <a:t>When using </a:t>
            </a:r>
            <a:r>
              <a:rPr lang="en" sz="1400" b="1">
                <a:solidFill>
                  <a:srgbClr val="00FFFF"/>
                </a:solidFill>
                <a:latin typeface="Montserrat"/>
                <a:ea typeface="Montserrat"/>
                <a:cs typeface="Montserrat"/>
                <a:sym typeface="Montserrat"/>
              </a:rPr>
              <a:t>Naïve Bayes Classification</a:t>
            </a:r>
            <a:r>
              <a:rPr lang="en" sz="1400">
                <a:latin typeface="Montserrat"/>
                <a:ea typeface="Montserrat"/>
                <a:cs typeface="Montserrat"/>
                <a:sym typeface="Montserrat"/>
              </a:rPr>
              <a:t>, </a:t>
            </a:r>
            <a:r>
              <a:rPr lang="en" sz="1400" b="1">
                <a:solidFill>
                  <a:srgbClr val="008890"/>
                </a:solidFill>
                <a:latin typeface="Montserrat"/>
                <a:ea typeface="Montserrat"/>
                <a:cs typeface="Montserrat"/>
                <a:sym typeface="Montserrat"/>
              </a:rPr>
              <a:t>Ranker + ReliefAttributeEval</a:t>
            </a:r>
            <a:r>
              <a:rPr lang="en" sz="1400" b="1">
                <a:latin typeface="Montserrat"/>
                <a:ea typeface="Montserrat"/>
                <a:cs typeface="Montserrat"/>
                <a:sym typeface="Montserrat"/>
              </a:rPr>
              <a:t> </a:t>
            </a:r>
            <a:r>
              <a:rPr lang="en" sz="1400">
                <a:latin typeface="Montserrat"/>
                <a:ea typeface="Montserrat"/>
                <a:cs typeface="Montserrat"/>
                <a:sym typeface="Montserrat"/>
              </a:rPr>
              <a:t>has better prediction.</a:t>
            </a:r>
            <a:endParaRPr sz="1400">
              <a:latin typeface="Montserrat"/>
              <a:ea typeface="Montserrat"/>
              <a:cs typeface="Montserrat"/>
              <a:sym typeface="Montserrat"/>
            </a:endParaRPr>
          </a:p>
          <a:p>
            <a:pPr marL="0" lvl="0" indent="0" algn="l" rtl="0">
              <a:lnSpc>
                <a:spcPct val="95000"/>
              </a:lnSpc>
              <a:spcBef>
                <a:spcPts val="1200"/>
              </a:spcBef>
              <a:spcAft>
                <a:spcPts val="0"/>
              </a:spcAft>
              <a:buSzPts val="852"/>
              <a:buNone/>
            </a:pPr>
            <a:r>
              <a:rPr lang="en" sz="1400">
                <a:latin typeface="Montserrat"/>
                <a:ea typeface="Montserrat"/>
                <a:cs typeface="Montserrat"/>
                <a:sym typeface="Montserrat"/>
              </a:rPr>
              <a:t>When using </a:t>
            </a:r>
            <a:r>
              <a:rPr lang="en" sz="1400" b="1">
                <a:solidFill>
                  <a:srgbClr val="00FFFF"/>
                </a:solidFill>
                <a:latin typeface="Montserrat"/>
                <a:ea typeface="Montserrat"/>
                <a:cs typeface="Montserrat"/>
                <a:sym typeface="Montserrat"/>
              </a:rPr>
              <a:t>K-nearest Neighbors Classification</a:t>
            </a:r>
            <a:r>
              <a:rPr lang="en" sz="1400">
                <a:latin typeface="Montserrat"/>
                <a:ea typeface="Montserrat"/>
                <a:cs typeface="Montserrat"/>
                <a:sym typeface="Montserrat"/>
              </a:rPr>
              <a:t>, </a:t>
            </a:r>
            <a:r>
              <a:rPr lang="en" sz="1400" b="1">
                <a:solidFill>
                  <a:srgbClr val="008890"/>
                </a:solidFill>
                <a:latin typeface="Montserrat"/>
                <a:ea typeface="Montserrat"/>
                <a:cs typeface="Montserrat"/>
                <a:sym typeface="Montserrat"/>
              </a:rPr>
              <a:t>Ranker + ReliefAttributeEval</a:t>
            </a:r>
            <a:r>
              <a:rPr lang="en" sz="1400" b="1">
                <a:latin typeface="Montserrat"/>
                <a:ea typeface="Montserrat"/>
                <a:cs typeface="Montserrat"/>
                <a:sym typeface="Montserrat"/>
              </a:rPr>
              <a:t> </a:t>
            </a:r>
            <a:r>
              <a:rPr lang="en" sz="1400">
                <a:latin typeface="Montserrat"/>
                <a:ea typeface="Montserrat"/>
                <a:cs typeface="Montserrat"/>
                <a:sym typeface="Montserrat"/>
              </a:rPr>
              <a:t>has better</a:t>
            </a:r>
            <a:r>
              <a:rPr lang="en" sz="1400" b="1">
                <a:latin typeface="Montserrat"/>
                <a:ea typeface="Montserrat"/>
                <a:cs typeface="Montserrat"/>
                <a:sym typeface="Montserrat"/>
              </a:rPr>
              <a:t> </a:t>
            </a:r>
            <a:r>
              <a:rPr lang="en" sz="1400">
                <a:latin typeface="Montserrat"/>
                <a:ea typeface="Montserrat"/>
                <a:cs typeface="Montserrat"/>
                <a:sym typeface="Montserrat"/>
              </a:rPr>
              <a:t>prediction.</a:t>
            </a:r>
            <a:endParaRPr sz="1400">
              <a:latin typeface="Montserrat"/>
              <a:ea typeface="Montserrat"/>
              <a:cs typeface="Montserrat"/>
              <a:sym typeface="Montserrat"/>
            </a:endParaRPr>
          </a:p>
          <a:p>
            <a:pPr marL="0" lvl="0" indent="0" algn="l" rtl="0">
              <a:lnSpc>
                <a:spcPct val="95000"/>
              </a:lnSpc>
              <a:spcBef>
                <a:spcPts val="1200"/>
              </a:spcBef>
              <a:spcAft>
                <a:spcPts val="0"/>
              </a:spcAft>
              <a:buSzPts val="852"/>
              <a:buNone/>
            </a:pPr>
            <a:r>
              <a:rPr lang="en" sz="1400">
                <a:latin typeface="Montserrat"/>
                <a:ea typeface="Montserrat"/>
                <a:cs typeface="Montserrat"/>
                <a:sym typeface="Montserrat"/>
              </a:rPr>
              <a:t>When using </a:t>
            </a:r>
            <a:r>
              <a:rPr lang="en" sz="1400" b="1">
                <a:solidFill>
                  <a:srgbClr val="00FFFF"/>
                </a:solidFill>
                <a:latin typeface="Montserrat"/>
                <a:ea typeface="Montserrat"/>
                <a:cs typeface="Montserrat"/>
                <a:sym typeface="Montserrat"/>
              </a:rPr>
              <a:t>Neural Network Classification</a:t>
            </a:r>
            <a:r>
              <a:rPr lang="en" sz="1400">
                <a:latin typeface="Montserrat"/>
                <a:ea typeface="Montserrat"/>
                <a:cs typeface="Montserrat"/>
                <a:sym typeface="Montserrat"/>
              </a:rPr>
              <a:t>, </a:t>
            </a:r>
            <a:r>
              <a:rPr lang="en" sz="1400" b="1">
                <a:solidFill>
                  <a:srgbClr val="008890"/>
                </a:solidFill>
                <a:latin typeface="Montserrat"/>
                <a:ea typeface="Montserrat"/>
                <a:cs typeface="Montserrat"/>
                <a:sym typeface="Montserrat"/>
              </a:rPr>
              <a:t>Ranker + InfoGainAttributeEval</a:t>
            </a:r>
            <a:r>
              <a:rPr lang="en" sz="1400">
                <a:latin typeface="Montserrat"/>
                <a:ea typeface="Montserrat"/>
                <a:cs typeface="Montserrat"/>
                <a:sym typeface="Montserrat"/>
              </a:rPr>
              <a:t> has better prediction.</a:t>
            </a:r>
            <a:endParaRPr sz="1400">
              <a:latin typeface="Montserrat"/>
              <a:ea typeface="Montserrat"/>
              <a:cs typeface="Montserrat"/>
              <a:sym typeface="Montserrat"/>
            </a:endParaRPr>
          </a:p>
          <a:p>
            <a:pPr marL="0" lvl="0" indent="0" algn="l" rtl="0">
              <a:lnSpc>
                <a:spcPct val="95000"/>
              </a:lnSpc>
              <a:spcBef>
                <a:spcPts val="1200"/>
              </a:spcBef>
              <a:spcAft>
                <a:spcPts val="0"/>
              </a:spcAft>
              <a:buSzPts val="852"/>
              <a:buNone/>
            </a:pPr>
            <a:r>
              <a:rPr lang="en" sz="1400">
                <a:latin typeface="Montserrat"/>
                <a:ea typeface="Montserrat"/>
                <a:cs typeface="Montserrat"/>
                <a:sym typeface="Montserrat"/>
              </a:rPr>
              <a:t>When using </a:t>
            </a:r>
            <a:r>
              <a:rPr lang="en" sz="1400" b="1">
                <a:solidFill>
                  <a:srgbClr val="00FFFF"/>
                </a:solidFill>
                <a:latin typeface="Montserrat"/>
                <a:ea typeface="Montserrat"/>
                <a:cs typeface="Montserrat"/>
                <a:sym typeface="Montserrat"/>
              </a:rPr>
              <a:t>Partition Model Classification (Decision Tree)</a:t>
            </a:r>
            <a:r>
              <a:rPr lang="en" sz="1400">
                <a:latin typeface="Montserrat"/>
                <a:ea typeface="Montserrat"/>
                <a:cs typeface="Montserrat"/>
                <a:sym typeface="Montserrat"/>
              </a:rPr>
              <a:t>, </a:t>
            </a:r>
            <a:r>
              <a:rPr lang="en" sz="1400" b="1">
                <a:solidFill>
                  <a:srgbClr val="008890"/>
                </a:solidFill>
                <a:latin typeface="Montserrat"/>
                <a:ea typeface="Montserrat"/>
                <a:cs typeface="Montserrat"/>
                <a:sym typeface="Montserrat"/>
              </a:rPr>
              <a:t>Ranker + GainRatioAttributeEval</a:t>
            </a:r>
            <a:r>
              <a:rPr lang="en" sz="1400">
                <a:latin typeface="Montserrat"/>
                <a:ea typeface="Montserrat"/>
                <a:cs typeface="Montserrat"/>
                <a:sym typeface="Montserrat"/>
              </a:rPr>
              <a:t> has better prediction.</a:t>
            </a:r>
            <a:endParaRPr sz="1400">
              <a:latin typeface="Montserrat"/>
              <a:ea typeface="Montserrat"/>
              <a:cs typeface="Montserrat"/>
              <a:sym typeface="Montserrat"/>
            </a:endParaRPr>
          </a:p>
          <a:p>
            <a:pPr marL="0" lvl="0" indent="0" algn="l" rtl="0">
              <a:lnSpc>
                <a:spcPct val="95000"/>
              </a:lnSpc>
              <a:spcBef>
                <a:spcPts val="1000"/>
              </a:spcBef>
              <a:spcAft>
                <a:spcPts val="1200"/>
              </a:spcAft>
              <a:buSzPts val="852"/>
              <a:buNone/>
            </a:pPr>
            <a:r>
              <a:rPr lang="en" sz="1400">
                <a:latin typeface="Montserrat"/>
                <a:ea typeface="Montserrat"/>
                <a:cs typeface="Montserrat"/>
                <a:sym typeface="Montserrat"/>
              </a:rPr>
              <a:t>When using </a:t>
            </a:r>
            <a:r>
              <a:rPr lang="en" sz="1400" b="1">
                <a:solidFill>
                  <a:srgbClr val="00FFFF"/>
                </a:solidFill>
                <a:latin typeface="Montserrat"/>
                <a:ea typeface="Montserrat"/>
                <a:cs typeface="Montserrat"/>
                <a:sym typeface="Montserrat"/>
              </a:rPr>
              <a:t>Boosted Tree Classification</a:t>
            </a:r>
            <a:r>
              <a:rPr lang="en" sz="1400">
                <a:latin typeface="Montserrat"/>
                <a:ea typeface="Montserrat"/>
                <a:cs typeface="Montserrat"/>
                <a:sym typeface="Montserrat"/>
              </a:rPr>
              <a:t>,</a:t>
            </a:r>
            <a:r>
              <a:rPr lang="en" sz="1400" b="1">
                <a:latin typeface="Montserrat"/>
                <a:ea typeface="Montserrat"/>
                <a:cs typeface="Montserrat"/>
                <a:sym typeface="Montserrat"/>
              </a:rPr>
              <a:t> </a:t>
            </a:r>
            <a:r>
              <a:rPr lang="en" sz="1400" b="1">
                <a:solidFill>
                  <a:srgbClr val="008890"/>
                </a:solidFill>
                <a:latin typeface="Montserrat"/>
                <a:ea typeface="Montserrat"/>
                <a:cs typeface="Montserrat"/>
                <a:sym typeface="Montserrat"/>
              </a:rPr>
              <a:t>Ranker + ReliefAttributeEval</a:t>
            </a:r>
            <a:r>
              <a:rPr lang="en" sz="1400">
                <a:latin typeface="Montserrat"/>
                <a:ea typeface="Montserrat"/>
                <a:cs typeface="Montserrat"/>
                <a:sym typeface="Montserrat"/>
              </a:rPr>
              <a:t> has better prediction.</a:t>
            </a:r>
            <a:endParaRPr sz="14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29"/>
          <p:cNvPicPr preferRelativeResize="0"/>
          <p:nvPr/>
        </p:nvPicPr>
        <p:blipFill rotWithShape="1">
          <a:blip r:embed="rId3">
            <a:alphaModFix/>
          </a:blip>
          <a:srcRect b="9477"/>
          <a:stretch/>
        </p:blipFill>
        <p:spPr>
          <a:xfrm>
            <a:off x="0" y="0"/>
            <a:ext cx="9144001" cy="5143500"/>
          </a:xfrm>
          <a:prstGeom prst="rect">
            <a:avLst/>
          </a:prstGeom>
          <a:noFill/>
          <a:ln>
            <a:noFill/>
          </a:ln>
        </p:spPr>
      </p:pic>
      <p:sp>
        <p:nvSpPr>
          <p:cNvPr id="251" name="Google Shape;251;p29"/>
          <p:cNvSpPr txBox="1">
            <a:spLocks noGrp="1"/>
          </p:cNvSpPr>
          <p:nvPr>
            <p:ph type="title"/>
          </p:nvPr>
        </p:nvSpPr>
        <p:spPr>
          <a:xfrm>
            <a:off x="823850" y="866775"/>
            <a:ext cx="2166000" cy="3521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400"/>
              <a:t>Discussion </a:t>
            </a:r>
            <a:endParaRPr sz="2400"/>
          </a:p>
          <a:p>
            <a:pPr marL="0" lvl="0" indent="0" algn="l" rtl="0">
              <a:spcBef>
                <a:spcPts val="0"/>
              </a:spcBef>
              <a:spcAft>
                <a:spcPts val="0"/>
              </a:spcAft>
              <a:buNone/>
            </a:pPr>
            <a:r>
              <a:rPr lang="en" sz="2400"/>
              <a:t>and </a:t>
            </a:r>
            <a:endParaRPr sz="2400"/>
          </a:p>
          <a:p>
            <a:pPr marL="0" lvl="0" indent="0" algn="l" rtl="0">
              <a:spcBef>
                <a:spcPts val="0"/>
              </a:spcBef>
              <a:spcAft>
                <a:spcPts val="0"/>
              </a:spcAft>
              <a:buNone/>
            </a:pPr>
            <a:r>
              <a:rPr lang="en" sz="2400"/>
              <a:t>Conclusion</a:t>
            </a:r>
            <a:endParaRPr sz="2400"/>
          </a:p>
          <a:p>
            <a:pPr marL="0" lvl="0" indent="0" algn="l" rtl="0">
              <a:spcBef>
                <a:spcPts val="0"/>
              </a:spcBef>
              <a:spcAft>
                <a:spcPts val="0"/>
              </a:spcAft>
              <a:buNone/>
            </a:pPr>
            <a:endParaRPr/>
          </a:p>
        </p:txBody>
      </p:sp>
      <p:sp>
        <p:nvSpPr>
          <p:cNvPr id="252" name="Google Shape;252;p29"/>
          <p:cNvSpPr txBox="1">
            <a:spLocks noGrp="1"/>
          </p:cNvSpPr>
          <p:nvPr>
            <p:ph type="title"/>
          </p:nvPr>
        </p:nvSpPr>
        <p:spPr>
          <a:xfrm>
            <a:off x="3489000" y="866775"/>
            <a:ext cx="4970100" cy="3521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900"/>
              <a:t>Overall, </a:t>
            </a:r>
            <a:r>
              <a:rPr lang="en" sz="1900" b="1">
                <a:solidFill>
                  <a:srgbClr val="00FFFF"/>
                </a:solidFill>
              </a:rPr>
              <a:t>Naïve Bayes Classification</a:t>
            </a:r>
            <a:r>
              <a:rPr lang="en" sz="1900" b="1"/>
              <a:t> </a:t>
            </a:r>
            <a:r>
              <a:rPr lang="en" sz="1900"/>
              <a:t>with </a:t>
            </a:r>
            <a:r>
              <a:rPr lang="en" sz="1900" b="1">
                <a:solidFill>
                  <a:srgbClr val="008890"/>
                </a:solidFill>
              </a:rPr>
              <a:t>Ranker + ReliefAttributeEval</a:t>
            </a:r>
            <a:r>
              <a:rPr lang="en" sz="1900" b="1"/>
              <a:t> </a:t>
            </a:r>
            <a:r>
              <a:rPr lang="en" sz="1900"/>
              <a:t>has the best prediction. </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 sz="1700"/>
              <a:t>Set of Attributes: Contract, PaymentMethod, tenure, InternetService, MultipleLines</a:t>
            </a:r>
            <a:endParaRPr sz="1900"/>
          </a:p>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30" descr="Overhead shot of young people sitting on a boardwalk"/>
          <p:cNvPicPr preferRelativeResize="0"/>
          <p:nvPr/>
        </p:nvPicPr>
        <p:blipFill rotWithShape="1">
          <a:blip r:embed="rId3">
            <a:alphaModFix/>
          </a:blip>
          <a:srcRect t="8630" r="1254" b="8063"/>
          <a:stretch/>
        </p:blipFill>
        <p:spPr>
          <a:xfrm>
            <a:off x="-30675" y="0"/>
            <a:ext cx="9174677" cy="5143502"/>
          </a:xfrm>
          <a:prstGeom prst="rect">
            <a:avLst/>
          </a:prstGeom>
          <a:noFill/>
          <a:ln>
            <a:noFill/>
          </a:ln>
        </p:spPr>
      </p:pic>
      <p:sp>
        <p:nvSpPr>
          <p:cNvPr id="258" name="Google Shape;258;p30"/>
          <p:cNvSpPr txBox="1">
            <a:spLocks noGrp="1"/>
          </p:cNvSpPr>
          <p:nvPr>
            <p:ph type="title"/>
          </p:nvPr>
        </p:nvSpPr>
        <p:spPr>
          <a:xfrm>
            <a:off x="490250" y="488250"/>
            <a:ext cx="4439100" cy="4090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400" b="1"/>
              <a:t>THE END</a:t>
            </a:r>
            <a:endParaRPr sz="4400" b="1"/>
          </a:p>
          <a:p>
            <a:pPr marL="0" lvl="0" indent="0" algn="ctr" rtl="0">
              <a:spcBef>
                <a:spcPts val="1000"/>
              </a:spcBef>
              <a:spcAft>
                <a:spcPts val="1000"/>
              </a:spcAft>
              <a:buNone/>
            </a:pPr>
            <a:r>
              <a:rPr lang="en" sz="2400" b="1"/>
              <a:t>Questions ?</a:t>
            </a:r>
            <a:endParaRPr sz="2400" b="1"/>
          </a:p>
        </p:txBody>
      </p:sp>
      <p:grpSp>
        <p:nvGrpSpPr>
          <p:cNvPr id="259" name="Google Shape;259;p30"/>
          <p:cNvGrpSpPr/>
          <p:nvPr/>
        </p:nvGrpSpPr>
        <p:grpSpPr>
          <a:xfrm>
            <a:off x="5212394" y="864520"/>
            <a:ext cx="3307407" cy="3307407"/>
            <a:chOff x="5212394" y="864520"/>
            <a:chExt cx="3307407" cy="3307407"/>
          </a:xfrm>
        </p:grpSpPr>
        <p:sp>
          <p:nvSpPr>
            <p:cNvPr id="260" name="Google Shape;260;p30"/>
            <p:cNvSpPr/>
            <p:nvPr/>
          </p:nvSpPr>
          <p:spPr>
            <a:xfrm>
              <a:off x="521239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554948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5886575"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622366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656075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0"/>
            <p:cNvSpPr/>
            <p:nvPr/>
          </p:nvSpPr>
          <p:spPr>
            <a:xfrm>
              <a:off x="689784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7234932"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757202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790911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8246201"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521239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554948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5886575" y="1201621"/>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622366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656075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689784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7234932"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a:off x="757202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790911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8246201"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0"/>
            <p:cNvSpPr/>
            <p:nvPr/>
          </p:nvSpPr>
          <p:spPr>
            <a:xfrm>
              <a:off x="521239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554948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5886575"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p:nvPr/>
          </p:nvSpPr>
          <p:spPr>
            <a:xfrm>
              <a:off x="622366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p:nvPr/>
          </p:nvSpPr>
          <p:spPr>
            <a:xfrm>
              <a:off x="656075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p:nvPr/>
          </p:nvSpPr>
          <p:spPr>
            <a:xfrm>
              <a:off x="689784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7234932"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757202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790911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8246201"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521239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554948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a:off x="5886575"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622366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656075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689784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7234932"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757202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0"/>
            <p:cNvSpPr/>
            <p:nvPr/>
          </p:nvSpPr>
          <p:spPr>
            <a:xfrm>
              <a:off x="790911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0"/>
            <p:cNvSpPr/>
            <p:nvPr/>
          </p:nvSpPr>
          <p:spPr>
            <a:xfrm>
              <a:off x="8246201"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521239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554948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0"/>
            <p:cNvSpPr/>
            <p:nvPr/>
          </p:nvSpPr>
          <p:spPr>
            <a:xfrm>
              <a:off x="5886575"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622366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656075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89784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7234932"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757202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790911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8246201"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a:off x="521239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554948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5886575"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622366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656075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689784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7234932"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757202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790911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8246201"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521239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554948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5886575"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622366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656075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689784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p:nvPr/>
          </p:nvSpPr>
          <p:spPr>
            <a:xfrm>
              <a:off x="7234932"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p:cNvSpPr/>
            <p:nvPr/>
          </p:nvSpPr>
          <p:spPr>
            <a:xfrm>
              <a:off x="757202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790911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8246201"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521239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554948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5886575"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622366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656075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689784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7234932"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757202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790911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8246201"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521239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554948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5886575"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622366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656075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a:off x="689784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a:off x="7234932"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757202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790911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8246201"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521239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554948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5886575"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622366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656075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689784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7234932"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757202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790911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8246201"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14"/>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141" name="Google Shape;141;p14"/>
          <p:cNvSpPr txBox="1">
            <a:spLocks noGrp="1"/>
          </p:cNvSpPr>
          <p:nvPr>
            <p:ph type="title"/>
          </p:nvPr>
        </p:nvSpPr>
        <p:spPr>
          <a:xfrm>
            <a:off x="823850" y="866775"/>
            <a:ext cx="5289000" cy="3521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4800" b="1"/>
              <a:t>Data Mining Goal: </a:t>
            </a:r>
            <a:endParaRPr sz="4800" b="1"/>
          </a:p>
          <a:p>
            <a:pPr marL="0" lvl="0" indent="0" algn="l" rtl="0">
              <a:spcBef>
                <a:spcPts val="0"/>
              </a:spcBef>
              <a:spcAft>
                <a:spcPts val="0"/>
              </a:spcAft>
              <a:buNone/>
            </a:pPr>
            <a:endParaRPr sz="2511" b="1"/>
          </a:p>
          <a:p>
            <a:pPr marL="0" lvl="0" indent="0" algn="l" rtl="0">
              <a:spcBef>
                <a:spcPts val="0"/>
              </a:spcBef>
              <a:spcAft>
                <a:spcPts val="0"/>
              </a:spcAft>
              <a:buNone/>
            </a:pPr>
            <a:r>
              <a:rPr lang="en" sz="2511" b="1"/>
              <a:t>The task is to analyze the data and predict user churn (to determine who will and will not renew the contract).</a:t>
            </a:r>
            <a:endParaRPr sz="2511" b="1"/>
          </a:p>
          <a:p>
            <a:pPr marL="0" lvl="0" indent="0" algn="l" rtl="0">
              <a:spcBef>
                <a:spcPts val="0"/>
              </a:spcBef>
              <a:spcAft>
                <a:spcPts val="0"/>
              </a:spcAft>
              <a:buNone/>
            </a:pP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14"/>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141" name="Google Shape;141;p14"/>
          <p:cNvSpPr txBox="1">
            <a:spLocks noGrp="1"/>
          </p:cNvSpPr>
          <p:nvPr>
            <p:ph type="title"/>
          </p:nvPr>
        </p:nvSpPr>
        <p:spPr>
          <a:xfrm>
            <a:off x="817176" y="800029"/>
            <a:ext cx="6110906" cy="3651829"/>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US" sz="2400" b="1" dirty="0"/>
              <a:t>Why predict user churn?</a:t>
            </a:r>
            <a:endParaRPr sz="2400" b="1" dirty="0"/>
          </a:p>
          <a:p>
            <a:pPr marL="0" lvl="0" indent="0" algn="l" rtl="0">
              <a:spcBef>
                <a:spcPts val="0"/>
              </a:spcBef>
              <a:spcAft>
                <a:spcPts val="0"/>
              </a:spcAft>
              <a:buNone/>
            </a:pPr>
            <a:endParaRPr sz="2511" b="1" dirty="0"/>
          </a:p>
          <a:p>
            <a:pPr marL="0" marR="0">
              <a:lnSpc>
                <a:spcPct val="115000"/>
              </a:lnSpc>
              <a:spcBef>
                <a:spcPts val="0"/>
              </a:spcBef>
              <a:spcAft>
                <a:spcPts val="1000"/>
              </a:spcAft>
            </a:pPr>
            <a:r>
              <a:rPr lang="en-US" sz="1800" dirty="0">
                <a:solidFill>
                  <a:schemeClr val="bg1"/>
                </a:solidFill>
                <a:effectLst/>
                <a:ea typeface="Arial" panose="020B0604020202020204" pitchFamily="34" charset="0"/>
                <a:cs typeface="Times New Roman" panose="02020603050405020304" pitchFamily="18" charset="0"/>
              </a:rPr>
              <a:t>Any business wants to maximize the number of customers. In order to achieve this goal, it is important not only to try to attract newcomers, but also to retain existing ones. Compared with attracting new customers, the cost of retaining customers will reduce the company's costs. In addition, new customers may have weak interest in business services and it is difficult to work with them, while old customers already have the data needed to interact with the service.</a:t>
            </a:r>
            <a:br>
              <a:rPr lang="en-US" sz="1800" dirty="0">
                <a:solidFill>
                  <a:schemeClr val="bg1"/>
                </a:solidFill>
                <a:effectLst/>
                <a:ea typeface="Arial" panose="020B0604020202020204" pitchFamily="34" charset="0"/>
                <a:cs typeface="Times New Roman" panose="02020603050405020304" pitchFamily="18" charset="0"/>
              </a:rPr>
            </a:br>
            <a:br>
              <a:rPr lang="en-US" sz="1800" dirty="0">
                <a:solidFill>
                  <a:schemeClr val="bg1"/>
                </a:solidFill>
                <a:effectLst/>
                <a:ea typeface="Arial" panose="020B0604020202020204" pitchFamily="34" charset="0"/>
                <a:cs typeface="Times New Roman" panose="02020603050405020304" pitchFamily="18" charset="0"/>
              </a:rPr>
            </a:br>
            <a:r>
              <a:rPr lang="en-US" sz="1800" dirty="0">
                <a:solidFill>
                  <a:schemeClr val="bg1"/>
                </a:solidFill>
                <a:effectLst/>
                <a:ea typeface="Arial" panose="020B0604020202020204" pitchFamily="34" charset="0"/>
                <a:cs typeface="Times New Roman" panose="02020603050405020304" pitchFamily="18" charset="0"/>
              </a:rPr>
              <a:t>Therefore, by predicting churn, we can react in a timely manner and try to keep customers who want to leave.</a:t>
            </a:r>
            <a:endParaRPr sz="4800" dirty="0">
              <a:solidFill>
                <a:schemeClr val="bg1"/>
              </a:solidFill>
            </a:endParaRPr>
          </a:p>
        </p:txBody>
      </p:sp>
    </p:spTree>
    <p:extLst>
      <p:ext uri="{BB962C8B-B14F-4D97-AF65-F5344CB8AC3E}">
        <p14:creationId xmlns:p14="http://schemas.microsoft.com/office/powerpoint/2010/main" val="460391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260525"/>
            <a:ext cx="7038900" cy="58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Detailed Description of the Dataset</a:t>
            </a:r>
            <a:endParaRPr b="1"/>
          </a:p>
        </p:txBody>
      </p:sp>
      <p:sp>
        <p:nvSpPr>
          <p:cNvPr id="147" name="Google Shape;147;p15"/>
          <p:cNvSpPr txBox="1">
            <a:spLocks noGrp="1"/>
          </p:cNvSpPr>
          <p:nvPr>
            <p:ph type="body" idx="1"/>
          </p:nvPr>
        </p:nvSpPr>
        <p:spPr>
          <a:xfrm>
            <a:off x="1297500" y="843725"/>
            <a:ext cx="5688900" cy="488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800">
                <a:latin typeface="Montserrat"/>
                <a:ea typeface="Montserrat"/>
                <a:cs typeface="Montserrat"/>
                <a:sym typeface="Montserrat"/>
              </a:rPr>
              <a:t>This dataset has </a:t>
            </a:r>
            <a:r>
              <a:rPr lang="en" sz="1800" b="1">
                <a:latin typeface="Montserrat"/>
                <a:ea typeface="Montserrat"/>
                <a:cs typeface="Montserrat"/>
                <a:sym typeface="Montserrat"/>
              </a:rPr>
              <a:t>22 attributes</a:t>
            </a:r>
            <a:r>
              <a:rPr lang="en" sz="1800">
                <a:latin typeface="Montserrat"/>
                <a:ea typeface="Montserrat"/>
                <a:cs typeface="Montserrat"/>
                <a:sym typeface="Montserrat"/>
              </a:rPr>
              <a:t> and </a:t>
            </a:r>
            <a:r>
              <a:rPr lang="en" sz="1800" b="1">
                <a:latin typeface="Montserrat"/>
                <a:ea typeface="Montserrat"/>
                <a:cs typeface="Montserrat"/>
                <a:sym typeface="Montserrat"/>
              </a:rPr>
              <a:t>5986 tuples</a:t>
            </a:r>
            <a:r>
              <a:rPr lang="en" sz="1800">
                <a:latin typeface="Montserrat"/>
                <a:ea typeface="Montserrat"/>
                <a:cs typeface="Montserrat"/>
                <a:sym typeface="Montserrat"/>
              </a:rPr>
              <a:t>.</a:t>
            </a:r>
            <a:endParaRPr sz="1800">
              <a:latin typeface="Montserrat"/>
              <a:ea typeface="Montserrat"/>
              <a:cs typeface="Montserrat"/>
              <a:sym typeface="Montserrat"/>
            </a:endParaRPr>
          </a:p>
        </p:txBody>
      </p:sp>
      <p:cxnSp>
        <p:nvCxnSpPr>
          <p:cNvPr id="148" name="Google Shape;148;p15"/>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pic>
        <p:nvPicPr>
          <p:cNvPr id="149" name="Google Shape;149;p15"/>
          <p:cNvPicPr preferRelativeResize="0"/>
          <p:nvPr/>
        </p:nvPicPr>
        <p:blipFill>
          <a:blip r:embed="rId3">
            <a:alphaModFix/>
          </a:blip>
          <a:stretch>
            <a:fillRect/>
          </a:stretch>
        </p:blipFill>
        <p:spPr>
          <a:xfrm>
            <a:off x="1063500" y="1332125"/>
            <a:ext cx="7038900" cy="353909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1297500" y="260525"/>
            <a:ext cx="7038900" cy="58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Detailed Description of the Dataset</a:t>
            </a:r>
            <a:endParaRPr b="1"/>
          </a:p>
        </p:txBody>
      </p:sp>
      <p:sp>
        <p:nvSpPr>
          <p:cNvPr id="155" name="Google Shape;155;p16"/>
          <p:cNvSpPr txBox="1">
            <a:spLocks noGrp="1"/>
          </p:cNvSpPr>
          <p:nvPr>
            <p:ph type="body" idx="1"/>
          </p:nvPr>
        </p:nvSpPr>
        <p:spPr>
          <a:xfrm>
            <a:off x="1297500" y="843725"/>
            <a:ext cx="7038900" cy="40926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1200"/>
              </a:spcBef>
              <a:spcAft>
                <a:spcPts val="0"/>
              </a:spcAft>
              <a:buSzPts val="1200"/>
              <a:buFont typeface="Montserrat"/>
              <a:buAutoNum type="arabicPeriod"/>
            </a:pPr>
            <a:r>
              <a:rPr lang="en" sz="1200">
                <a:latin typeface="Montserrat"/>
                <a:ea typeface="Montserrat"/>
                <a:cs typeface="Montserrat"/>
                <a:sym typeface="Montserrat"/>
              </a:rPr>
              <a:t>ID - ID of the tuple</a:t>
            </a:r>
            <a:endParaRPr sz="1200">
              <a:latin typeface="Montserrat"/>
              <a:ea typeface="Montserrat"/>
              <a:cs typeface="Montserrat"/>
              <a:sym typeface="Montserrat"/>
            </a:endParaRPr>
          </a:p>
          <a:p>
            <a:pPr marL="457200" lvl="0" indent="-304800" algn="l" rtl="0">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customerID – customer id</a:t>
            </a:r>
            <a:endParaRPr sz="1200">
              <a:latin typeface="Montserrat"/>
              <a:ea typeface="Montserrat"/>
              <a:cs typeface="Montserrat"/>
              <a:sym typeface="Montserrat"/>
            </a:endParaRPr>
          </a:p>
          <a:p>
            <a:pPr marL="457200" lvl="0" indent="-304800" algn="l" rtl="0">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gender – client gender (male/female)</a:t>
            </a:r>
            <a:endParaRPr sz="1200">
              <a:latin typeface="Montserrat"/>
              <a:ea typeface="Montserrat"/>
              <a:cs typeface="Montserrat"/>
              <a:sym typeface="Montserrat"/>
            </a:endParaRPr>
          </a:p>
          <a:p>
            <a:pPr marL="457200" lvl="0" indent="-304800" algn="l" rtl="0">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SeniorCitizen – is the client retired (Yes, No)</a:t>
            </a:r>
            <a:endParaRPr sz="1200">
              <a:latin typeface="Montserrat"/>
              <a:ea typeface="Montserrat"/>
              <a:cs typeface="Montserrat"/>
              <a:sym typeface="Montserrat"/>
            </a:endParaRPr>
          </a:p>
          <a:p>
            <a:pPr marL="457200" lvl="0" indent="-304800" algn="l" rtl="0">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Partner - is the client married (Yes, No)</a:t>
            </a:r>
            <a:endParaRPr sz="1200">
              <a:latin typeface="Montserrat"/>
              <a:ea typeface="Montserrat"/>
              <a:cs typeface="Montserrat"/>
              <a:sym typeface="Montserrat"/>
            </a:endParaRPr>
          </a:p>
          <a:p>
            <a:pPr marL="457200" lvl="0" indent="-304800" algn="l" rtl="0">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Dependents – is the client has dependents (Yes, No)</a:t>
            </a:r>
            <a:endParaRPr sz="1200">
              <a:latin typeface="Montserrat"/>
              <a:ea typeface="Montserrat"/>
              <a:cs typeface="Montserrat"/>
              <a:sym typeface="Montserrat"/>
            </a:endParaRPr>
          </a:p>
          <a:p>
            <a:pPr marL="457200" lvl="0" indent="-304800" algn="l" rtl="0">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tenure - how many months a person has been a client of the company</a:t>
            </a:r>
            <a:endParaRPr sz="1200">
              <a:latin typeface="Montserrat"/>
              <a:ea typeface="Montserrat"/>
              <a:cs typeface="Montserrat"/>
              <a:sym typeface="Montserrat"/>
            </a:endParaRPr>
          </a:p>
          <a:p>
            <a:pPr marL="457200" lvl="0" indent="-304800" algn="l" rtl="0">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PhoneService - is the telephone service connected (Yes, No)</a:t>
            </a:r>
            <a:endParaRPr sz="1200">
              <a:latin typeface="Montserrat"/>
              <a:ea typeface="Montserrat"/>
              <a:cs typeface="Montserrat"/>
              <a:sym typeface="Montserrat"/>
            </a:endParaRPr>
          </a:p>
          <a:p>
            <a:pPr marL="457200" lvl="0" indent="-304800" algn="l" rtl="0">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MultipleLines - are multiple phone lines connected (Yes, No, No phone service)</a:t>
            </a:r>
            <a:endParaRPr sz="1200">
              <a:latin typeface="Montserrat"/>
              <a:ea typeface="Montserrat"/>
              <a:cs typeface="Montserrat"/>
              <a:sym typeface="Montserrat"/>
            </a:endParaRPr>
          </a:p>
          <a:p>
            <a:pPr marL="457200" lvl="0" indent="-304800" algn="l" rtl="0">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InternetService - client's Internet service provider (DSL, Fiber optic, No)</a:t>
            </a:r>
            <a:endParaRPr sz="1200">
              <a:latin typeface="Montserrat"/>
              <a:ea typeface="Montserrat"/>
              <a:cs typeface="Montserrat"/>
              <a:sym typeface="Montserrat"/>
            </a:endParaRPr>
          </a:p>
          <a:p>
            <a:pPr marL="457200" lvl="0" indent="-304800" algn="l" rtl="0">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OnlineSecurity - is the online security service connected (Yes, No, No internet service)</a:t>
            </a:r>
            <a:endParaRPr sz="1200">
              <a:latin typeface="Montserrat"/>
              <a:ea typeface="Montserrat"/>
              <a:cs typeface="Montserrat"/>
              <a:sym typeface="Montserrat"/>
            </a:endParaRPr>
          </a:p>
          <a:p>
            <a:pPr marL="457200" lvl="0" indent="-304800" algn="l" rtl="0">
              <a:spcBef>
                <a:spcPts val="0"/>
              </a:spcBef>
              <a:spcAft>
                <a:spcPts val="0"/>
              </a:spcAft>
              <a:buSzPts val="1200"/>
              <a:buFont typeface="Montserrat"/>
              <a:buAutoNum type="arabicPeriod"/>
            </a:pPr>
            <a:r>
              <a:rPr lang="en" sz="1200">
                <a:latin typeface="Montserrat"/>
                <a:ea typeface="Montserrat"/>
                <a:cs typeface="Montserrat"/>
                <a:sym typeface="Montserrat"/>
              </a:rPr>
              <a:t>OnlineBackup - is the online backup service activated (Yes, No, No internet service)</a:t>
            </a:r>
            <a:endParaRPr sz="1200">
              <a:latin typeface="Montserrat"/>
              <a:ea typeface="Montserrat"/>
              <a:cs typeface="Montserrat"/>
              <a:sym typeface="Montserrat"/>
            </a:endParaRPr>
          </a:p>
        </p:txBody>
      </p:sp>
      <p:cxnSp>
        <p:nvCxnSpPr>
          <p:cNvPr id="156" name="Google Shape;156;p16"/>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1297500" y="260525"/>
            <a:ext cx="7038900" cy="58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Detailed Description of the Dataset</a:t>
            </a:r>
            <a:endParaRPr b="1"/>
          </a:p>
        </p:txBody>
      </p:sp>
      <p:sp>
        <p:nvSpPr>
          <p:cNvPr id="162" name="Google Shape;162;p17"/>
          <p:cNvSpPr txBox="1">
            <a:spLocks noGrp="1"/>
          </p:cNvSpPr>
          <p:nvPr>
            <p:ph type="body" idx="1"/>
          </p:nvPr>
        </p:nvSpPr>
        <p:spPr>
          <a:xfrm>
            <a:off x="1297500" y="843725"/>
            <a:ext cx="7287300" cy="40926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1200"/>
              </a:spcBef>
              <a:spcAft>
                <a:spcPts val="0"/>
              </a:spcAft>
              <a:buSzPts val="1200"/>
              <a:buFont typeface="Montserrat"/>
              <a:buAutoNum type="arabicPeriod" startAt="13"/>
            </a:pPr>
            <a:r>
              <a:rPr lang="en" sz="1200">
                <a:latin typeface="Montserrat"/>
                <a:ea typeface="Montserrat"/>
                <a:cs typeface="Montserrat"/>
                <a:sym typeface="Montserrat"/>
              </a:rPr>
              <a:t>DeviceProtection - does the client have equipment insurance (Yes, No, No internet service)</a:t>
            </a:r>
            <a:endParaRPr sz="1200">
              <a:latin typeface="Montserrat"/>
              <a:ea typeface="Montserrat"/>
              <a:cs typeface="Montserrat"/>
              <a:sym typeface="Montserrat"/>
            </a:endParaRPr>
          </a:p>
          <a:p>
            <a:pPr marL="457200" lvl="0" indent="-304800" algn="l" rtl="0">
              <a:lnSpc>
                <a:spcPct val="150000"/>
              </a:lnSpc>
              <a:spcBef>
                <a:spcPts val="0"/>
              </a:spcBef>
              <a:spcAft>
                <a:spcPts val="0"/>
              </a:spcAft>
              <a:buSzPts val="1200"/>
              <a:buFont typeface="Montserrat"/>
              <a:buAutoNum type="arabicPeriod" startAt="13"/>
            </a:pPr>
            <a:r>
              <a:rPr lang="en" sz="1200">
                <a:latin typeface="Montserrat"/>
                <a:ea typeface="Montserrat"/>
                <a:cs typeface="Montserrat"/>
                <a:sym typeface="Montserrat"/>
              </a:rPr>
              <a:t>TechSupport - is the technical support service connected (Yes, No, No internet service)</a:t>
            </a:r>
            <a:endParaRPr sz="1200">
              <a:latin typeface="Montserrat"/>
              <a:ea typeface="Montserrat"/>
              <a:cs typeface="Montserrat"/>
              <a:sym typeface="Montserrat"/>
            </a:endParaRPr>
          </a:p>
          <a:p>
            <a:pPr marL="457200" lvl="0" indent="-304800" algn="l" rtl="0">
              <a:lnSpc>
                <a:spcPct val="150000"/>
              </a:lnSpc>
              <a:spcBef>
                <a:spcPts val="0"/>
              </a:spcBef>
              <a:spcAft>
                <a:spcPts val="0"/>
              </a:spcAft>
              <a:buSzPts val="1200"/>
              <a:buFont typeface="Montserrat"/>
              <a:buAutoNum type="arabicPeriod" startAt="13"/>
            </a:pPr>
            <a:r>
              <a:rPr lang="en" sz="1200">
                <a:latin typeface="Montserrat"/>
                <a:ea typeface="Montserrat"/>
                <a:cs typeface="Montserrat"/>
                <a:sym typeface="Montserrat"/>
              </a:rPr>
              <a:t>StreamingTV - is the streaming TV service connected (Yes, No, No internet service)</a:t>
            </a:r>
            <a:endParaRPr sz="1200">
              <a:latin typeface="Montserrat"/>
              <a:ea typeface="Montserrat"/>
              <a:cs typeface="Montserrat"/>
              <a:sym typeface="Montserrat"/>
            </a:endParaRPr>
          </a:p>
          <a:p>
            <a:pPr marL="457200" lvl="0" indent="-304800" algn="l" rtl="0">
              <a:lnSpc>
                <a:spcPct val="150000"/>
              </a:lnSpc>
              <a:spcBef>
                <a:spcPts val="0"/>
              </a:spcBef>
              <a:spcAft>
                <a:spcPts val="0"/>
              </a:spcAft>
              <a:buSzPts val="1200"/>
              <a:buFont typeface="Montserrat"/>
              <a:buAutoNum type="arabicPeriod" startAt="13"/>
            </a:pPr>
            <a:r>
              <a:rPr lang="en" sz="1200">
                <a:latin typeface="Montserrat"/>
                <a:ea typeface="Montserrat"/>
                <a:cs typeface="Montserrat"/>
                <a:sym typeface="Montserrat"/>
              </a:rPr>
              <a:t>StreamingMovies - is the streaming cinema service activated (Yes, No, No internet service)</a:t>
            </a:r>
            <a:endParaRPr sz="1200">
              <a:latin typeface="Montserrat"/>
              <a:ea typeface="Montserrat"/>
              <a:cs typeface="Montserrat"/>
              <a:sym typeface="Montserrat"/>
            </a:endParaRPr>
          </a:p>
          <a:p>
            <a:pPr marL="457200" lvl="0" indent="-304800" algn="l" rtl="0">
              <a:lnSpc>
                <a:spcPct val="150000"/>
              </a:lnSpc>
              <a:spcBef>
                <a:spcPts val="0"/>
              </a:spcBef>
              <a:spcAft>
                <a:spcPts val="0"/>
              </a:spcAft>
              <a:buSzPts val="1200"/>
              <a:buFont typeface="Montserrat"/>
              <a:buAutoNum type="arabicPeriod" startAt="13"/>
            </a:pPr>
            <a:r>
              <a:rPr lang="en" sz="1200">
                <a:latin typeface="Montserrat"/>
                <a:ea typeface="Montserrat"/>
                <a:cs typeface="Montserrat"/>
                <a:sym typeface="Montserrat"/>
              </a:rPr>
              <a:t>Contract - type of customer contract (Month-to-month, One year, Two year)</a:t>
            </a:r>
            <a:endParaRPr sz="1200">
              <a:latin typeface="Montserrat"/>
              <a:ea typeface="Montserrat"/>
              <a:cs typeface="Montserrat"/>
              <a:sym typeface="Montserrat"/>
            </a:endParaRPr>
          </a:p>
          <a:p>
            <a:pPr marL="457200" lvl="0" indent="-304800" algn="l" rtl="0">
              <a:lnSpc>
                <a:spcPct val="150000"/>
              </a:lnSpc>
              <a:spcBef>
                <a:spcPts val="0"/>
              </a:spcBef>
              <a:spcAft>
                <a:spcPts val="0"/>
              </a:spcAft>
              <a:buSzPts val="1200"/>
              <a:buFont typeface="Montserrat"/>
              <a:buAutoNum type="arabicPeriod" startAt="13"/>
            </a:pPr>
            <a:r>
              <a:rPr lang="en" sz="1200">
                <a:latin typeface="Montserrat"/>
                <a:ea typeface="Montserrat"/>
                <a:cs typeface="Montserrat"/>
                <a:sym typeface="Montserrat"/>
              </a:rPr>
              <a:t>PaperlessBilling - whether the client uses paperless billing (Yes, No)</a:t>
            </a:r>
            <a:endParaRPr sz="1200">
              <a:latin typeface="Montserrat"/>
              <a:ea typeface="Montserrat"/>
              <a:cs typeface="Montserrat"/>
              <a:sym typeface="Montserrat"/>
            </a:endParaRPr>
          </a:p>
          <a:p>
            <a:pPr marL="457200" lvl="0" indent="-304800" algn="l" rtl="0">
              <a:lnSpc>
                <a:spcPct val="150000"/>
              </a:lnSpc>
              <a:spcBef>
                <a:spcPts val="0"/>
              </a:spcBef>
              <a:spcAft>
                <a:spcPts val="0"/>
              </a:spcAft>
              <a:buSzPts val="1200"/>
              <a:buFont typeface="Montserrat"/>
              <a:buAutoNum type="arabicPeriod" startAt="13"/>
            </a:pPr>
            <a:r>
              <a:rPr lang="en" sz="1200">
                <a:latin typeface="Montserrat"/>
                <a:ea typeface="Montserrat"/>
                <a:cs typeface="Montserrat"/>
                <a:sym typeface="Montserrat"/>
              </a:rPr>
              <a:t>PaymentMethod - payment method (Electronic check, Mailed check, Bank transfer (automatic), Credit card (automatic))</a:t>
            </a:r>
            <a:endParaRPr sz="1200">
              <a:latin typeface="Montserrat"/>
              <a:ea typeface="Montserrat"/>
              <a:cs typeface="Montserrat"/>
              <a:sym typeface="Montserrat"/>
            </a:endParaRPr>
          </a:p>
          <a:p>
            <a:pPr marL="457200" lvl="0" indent="-304800" algn="l" rtl="0">
              <a:lnSpc>
                <a:spcPct val="150000"/>
              </a:lnSpc>
              <a:spcBef>
                <a:spcPts val="0"/>
              </a:spcBef>
              <a:spcAft>
                <a:spcPts val="0"/>
              </a:spcAft>
              <a:buSzPts val="1200"/>
              <a:buFont typeface="Montserrat"/>
              <a:buAutoNum type="arabicPeriod" startAt="13"/>
            </a:pPr>
            <a:r>
              <a:rPr lang="en" sz="1200">
                <a:latin typeface="Montserrat"/>
                <a:ea typeface="Montserrat"/>
                <a:cs typeface="Montserrat"/>
                <a:sym typeface="Montserrat"/>
              </a:rPr>
              <a:t>MonthlyCharges - current monthly payment</a:t>
            </a:r>
            <a:endParaRPr sz="1200">
              <a:latin typeface="Montserrat"/>
              <a:ea typeface="Montserrat"/>
              <a:cs typeface="Montserrat"/>
              <a:sym typeface="Montserrat"/>
            </a:endParaRPr>
          </a:p>
          <a:p>
            <a:pPr marL="457200" lvl="0" indent="-304800" algn="l" rtl="0">
              <a:lnSpc>
                <a:spcPct val="150000"/>
              </a:lnSpc>
              <a:spcBef>
                <a:spcPts val="0"/>
              </a:spcBef>
              <a:spcAft>
                <a:spcPts val="0"/>
              </a:spcAft>
              <a:buSzPts val="1200"/>
              <a:buFont typeface="Montserrat"/>
              <a:buAutoNum type="arabicPeriod" startAt="13"/>
            </a:pPr>
            <a:r>
              <a:rPr lang="en" sz="1200">
                <a:latin typeface="Montserrat"/>
                <a:ea typeface="Montserrat"/>
                <a:cs typeface="Montserrat"/>
                <a:sym typeface="Montserrat"/>
              </a:rPr>
              <a:t>TotalCharges - the total amount that the client paid for the services for the entire time</a:t>
            </a:r>
            <a:endParaRPr sz="1200">
              <a:latin typeface="Montserrat"/>
              <a:ea typeface="Montserrat"/>
              <a:cs typeface="Montserrat"/>
              <a:sym typeface="Montserrat"/>
            </a:endParaRPr>
          </a:p>
          <a:p>
            <a:pPr marL="457200" lvl="0" indent="-304800" algn="l" rtl="0">
              <a:lnSpc>
                <a:spcPct val="150000"/>
              </a:lnSpc>
              <a:spcBef>
                <a:spcPts val="0"/>
              </a:spcBef>
              <a:spcAft>
                <a:spcPts val="0"/>
              </a:spcAft>
              <a:buSzPts val="1200"/>
              <a:buFont typeface="Montserrat"/>
              <a:buAutoNum type="arabicPeriod" startAt="13"/>
            </a:pPr>
            <a:r>
              <a:rPr lang="en" sz="1200">
                <a:latin typeface="Montserrat"/>
                <a:ea typeface="Montserrat"/>
                <a:cs typeface="Montserrat"/>
                <a:sym typeface="Montserrat"/>
              </a:rPr>
              <a:t>Churn - whether there was a churn (Yes or No)</a:t>
            </a:r>
            <a:endParaRPr sz="1200">
              <a:latin typeface="Montserrat"/>
              <a:ea typeface="Montserrat"/>
              <a:cs typeface="Montserrat"/>
              <a:sym typeface="Montserrat"/>
            </a:endParaRPr>
          </a:p>
        </p:txBody>
      </p:sp>
      <p:cxnSp>
        <p:nvCxnSpPr>
          <p:cNvPr id="163" name="Google Shape;163;p17"/>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8"/>
          <p:cNvSpPr txBox="1">
            <a:spLocks noGrp="1"/>
          </p:cNvSpPr>
          <p:nvPr>
            <p:ph type="title"/>
          </p:nvPr>
        </p:nvSpPr>
        <p:spPr>
          <a:xfrm>
            <a:off x="1297500" y="260525"/>
            <a:ext cx="7038900" cy="58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Data Mining Tools</a:t>
            </a:r>
            <a:endParaRPr b="1"/>
          </a:p>
        </p:txBody>
      </p:sp>
      <p:sp>
        <p:nvSpPr>
          <p:cNvPr id="169" name="Google Shape;169;p18"/>
          <p:cNvSpPr txBox="1">
            <a:spLocks noGrp="1"/>
          </p:cNvSpPr>
          <p:nvPr>
            <p:ph type="body" idx="1"/>
          </p:nvPr>
        </p:nvSpPr>
        <p:spPr>
          <a:xfrm>
            <a:off x="1297500" y="843725"/>
            <a:ext cx="7287300" cy="3160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sz="1900">
              <a:latin typeface="Montserrat"/>
              <a:ea typeface="Montserrat"/>
              <a:cs typeface="Montserrat"/>
              <a:sym typeface="Montserrat"/>
            </a:endParaRPr>
          </a:p>
          <a:p>
            <a:pPr marL="0" lvl="0" indent="0" algn="l" rtl="0">
              <a:spcBef>
                <a:spcPts val="1200"/>
              </a:spcBef>
              <a:spcAft>
                <a:spcPts val="0"/>
              </a:spcAft>
              <a:buNone/>
            </a:pPr>
            <a:r>
              <a:rPr lang="en" sz="1900">
                <a:latin typeface="Montserrat"/>
                <a:ea typeface="Montserrat"/>
                <a:cs typeface="Montserrat"/>
                <a:sym typeface="Montserrat"/>
              </a:rPr>
              <a:t>Weka and JMP Pro</a:t>
            </a:r>
            <a:endParaRPr sz="1900">
              <a:latin typeface="Montserrat"/>
              <a:ea typeface="Montserrat"/>
              <a:cs typeface="Montserrat"/>
              <a:sym typeface="Montserrat"/>
            </a:endParaRPr>
          </a:p>
          <a:p>
            <a:pPr marL="0" lvl="0" indent="0" algn="l" rtl="0">
              <a:spcBef>
                <a:spcPts val="1200"/>
              </a:spcBef>
              <a:spcAft>
                <a:spcPts val="0"/>
              </a:spcAft>
              <a:buNone/>
            </a:pPr>
            <a:r>
              <a:rPr lang="en" sz="1900">
                <a:latin typeface="Montserrat"/>
                <a:ea typeface="Montserrat"/>
                <a:cs typeface="Montserrat"/>
                <a:sym typeface="Montserrat"/>
              </a:rPr>
              <a:t>Test classification model using 10-fold cross-validation in Weka;</a:t>
            </a:r>
            <a:endParaRPr sz="1900">
              <a:latin typeface="Montserrat"/>
              <a:ea typeface="Montserrat"/>
              <a:cs typeface="Montserrat"/>
              <a:sym typeface="Montserrat"/>
            </a:endParaRPr>
          </a:p>
          <a:p>
            <a:pPr marL="0" lvl="0" indent="0" algn="l" rtl="0">
              <a:spcBef>
                <a:spcPts val="1200"/>
              </a:spcBef>
              <a:spcAft>
                <a:spcPts val="0"/>
              </a:spcAft>
              <a:buNone/>
            </a:pPr>
            <a:r>
              <a:rPr lang="en" sz="1900">
                <a:latin typeface="Montserrat"/>
                <a:ea typeface="Montserrat"/>
                <a:cs typeface="Montserrat"/>
                <a:sym typeface="Montserrat"/>
              </a:rPr>
              <a:t>Five attribution selection methods in Weka;</a:t>
            </a:r>
            <a:endParaRPr sz="1900">
              <a:latin typeface="Montserrat"/>
              <a:ea typeface="Montserrat"/>
              <a:cs typeface="Montserrat"/>
              <a:sym typeface="Montserrat"/>
            </a:endParaRPr>
          </a:p>
          <a:p>
            <a:pPr marL="0" lvl="0" indent="0" algn="l" rtl="0">
              <a:lnSpc>
                <a:spcPct val="150000"/>
              </a:lnSpc>
              <a:spcBef>
                <a:spcPts val="1200"/>
              </a:spcBef>
              <a:spcAft>
                <a:spcPts val="1200"/>
              </a:spcAft>
              <a:buNone/>
            </a:pPr>
            <a:r>
              <a:rPr lang="en" sz="1900">
                <a:latin typeface="Montserrat"/>
                <a:ea typeface="Montserrat"/>
                <a:cs typeface="Montserrat"/>
                <a:sym typeface="Montserrat"/>
              </a:rPr>
              <a:t>Build classification models in JMP Pro.</a:t>
            </a:r>
            <a:endParaRPr sz="1900">
              <a:latin typeface="Montserrat"/>
              <a:ea typeface="Montserrat"/>
              <a:cs typeface="Montserrat"/>
              <a:sym typeface="Montserrat"/>
            </a:endParaRPr>
          </a:p>
        </p:txBody>
      </p:sp>
      <p:cxnSp>
        <p:nvCxnSpPr>
          <p:cNvPr id="170" name="Google Shape;170;p18"/>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1297500" y="260525"/>
            <a:ext cx="7038900" cy="58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5 Classification Algorithms</a:t>
            </a:r>
            <a:endParaRPr b="1"/>
          </a:p>
        </p:txBody>
      </p:sp>
      <p:sp>
        <p:nvSpPr>
          <p:cNvPr id="176" name="Google Shape;176;p19"/>
          <p:cNvSpPr txBox="1">
            <a:spLocks noGrp="1"/>
          </p:cNvSpPr>
          <p:nvPr>
            <p:ph type="body" idx="1"/>
          </p:nvPr>
        </p:nvSpPr>
        <p:spPr>
          <a:xfrm>
            <a:off x="1297500" y="843725"/>
            <a:ext cx="7287300" cy="40926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1200"/>
              </a:spcBef>
              <a:spcAft>
                <a:spcPts val="0"/>
              </a:spcAft>
              <a:buSzPts val="2000"/>
              <a:buFont typeface="Montserrat"/>
              <a:buAutoNum type="arabicPeriod"/>
            </a:pPr>
            <a:r>
              <a:rPr lang="en" sz="2000">
                <a:latin typeface="Montserrat"/>
                <a:ea typeface="Montserrat"/>
                <a:cs typeface="Montserrat"/>
                <a:sym typeface="Montserrat"/>
              </a:rPr>
              <a:t>Naïve Bayes Classification</a:t>
            </a:r>
            <a:endParaRPr sz="2000">
              <a:latin typeface="Montserrat"/>
              <a:ea typeface="Montserrat"/>
              <a:cs typeface="Montserrat"/>
              <a:sym typeface="Montserrat"/>
            </a:endParaRPr>
          </a:p>
          <a:p>
            <a:pPr marL="457200" lvl="0" indent="-355600" algn="l" rtl="0">
              <a:lnSpc>
                <a:spcPct val="150000"/>
              </a:lnSpc>
              <a:spcBef>
                <a:spcPts val="0"/>
              </a:spcBef>
              <a:spcAft>
                <a:spcPts val="0"/>
              </a:spcAft>
              <a:buSzPts val="2000"/>
              <a:buFont typeface="Montserrat"/>
              <a:buAutoNum type="arabicPeriod"/>
            </a:pPr>
            <a:r>
              <a:rPr lang="en" sz="2000">
                <a:latin typeface="Montserrat"/>
                <a:ea typeface="Montserrat"/>
                <a:cs typeface="Montserrat"/>
                <a:sym typeface="Montserrat"/>
              </a:rPr>
              <a:t>K-nearest Neighbors Classification</a:t>
            </a:r>
            <a:endParaRPr sz="2000">
              <a:latin typeface="Montserrat"/>
              <a:ea typeface="Montserrat"/>
              <a:cs typeface="Montserrat"/>
              <a:sym typeface="Montserrat"/>
            </a:endParaRPr>
          </a:p>
          <a:p>
            <a:pPr marL="457200" lvl="0" indent="-355600" algn="l" rtl="0">
              <a:lnSpc>
                <a:spcPct val="150000"/>
              </a:lnSpc>
              <a:spcBef>
                <a:spcPts val="0"/>
              </a:spcBef>
              <a:spcAft>
                <a:spcPts val="0"/>
              </a:spcAft>
              <a:buSzPts val="2000"/>
              <a:buFont typeface="Montserrat"/>
              <a:buAutoNum type="arabicPeriod"/>
            </a:pPr>
            <a:r>
              <a:rPr lang="en" sz="2000">
                <a:latin typeface="Montserrat"/>
                <a:ea typeface="Montserrat"/>
                <a:cs typeface="Montserrat"/>
                <a:sym typeface="Montserrat"/>
              </a:rPr>
              <a:t>Neural Network Classification</a:t>
            </a:r>
            <a:endParaRPr sz="2000">
              <a:latin typeface="Montserrat"/>
              <a:ea typeface="Montserrat"/>
              <a:cs typeface="Montserrat"/>
              <a:sym typeface="Montserrat"/>
            </a:endParaRPr>
          </a:p>
          <a:p>
            <a:pPr marL="457200" lvl="0" indent="-355600" algn="l" rtl="0">
              <a:lnSpc>
                <a:spcPct val="150000"/>
              </a:lnSpc>
              <a:spcBef>
                <a:spcPts val="0"/>
              </a:spcBef>
              <a:spcAft>
                <a:spcPts val="0"/>
              </a:spcAft>
              <a:buSzPts val="2000"/>
              <a:buFont typeface="Montserrat"/>
              <a:buAutoNum type="arabicPeriod"/>
            </a:pPr>
            <a:r>
              <a:rPr lang="en" sz="2000">
                <a:latin typeface="Montserrat"/>
                <a:ea typeface="Montserrat"/>
                <a:cs typeface="Montserrat"/>
                <a:sym typeface="Montserrat"/>
              </a:rPr>
              <a:t>Partition Model Classification (Decision Tree)</a:t>
            </a:r>
            <a:endParaRPr sz="2000">
              <a:latin typeface="Montserrat"/>
              <a:ea typeface="Montserrat"/>
              <a:cs typeface="Montserrat"/>
              <a:sym typeface="Montserrat"/>
            </a:endParaRPr>
          </a:p>
          <a:p>
            <a:pPr marL="457200" lvl="0" indent="-355600" algn="l" rtl="0">
              <a:lnSpc>
                <a:spcPct val="150000"/>
              </a:lnSpc>
              <a:spcBef>
                <a:spcPts val="0"/>
              </a:spcBef>
              <a:spcAft>
                <a:spcPts val="0"/>
              </a:spcAft>
              <a:buSzPts val="2000"/>
              <a:buFont typeface="Montserrat"/>
              <a:buAutoNum type="arabicPeriod"/>
            </a:pPr>
            <a:r>
              <a:rPr lang="en" sz="2000">
                <a:latin typeface="Montserrat"/>
                <a:ea typeface="Montserrat"/>
                <a:cs typeface="Montserrat"/>
                <a:sym typeface="Montserrat"/>
              </a:rPr>
              <a:t>Boosted Tree Classification</a:t>
            </a:r>
            <a:endParaRPr sz="2000">
              <a:latin typeface="Montserrat"/>
              <a:ea typeface="Montserrat"/>
              <a:cs typeface="Montserrat"/>
              <a:sym typeface="Montserrat"/>
            </a:endParaRPr>
          </a:p>
        </p:txBody>
      </p:sp>
      <p:cxnSp>
        <p:nvCxnSpPr>
          <p:cNvPr id="177" name="Google Shape;177;p19"/>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1297500" y="260525"/>
            <a:ext cx="7038900" cy="58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5 Attribute Selection Methods</a:t>
            </a:r>
            <a:endParaRPr b="1"/>
          </a:p>
        </p:txBody>
      </p:sp>
      <p:sp>
        <p:nvSpPr>
          <p:cNvPr id="183" name="Google Shape;183;p20"/>
          <p:cNvSpPr txBox="1">
            <a:spLocks noGrp="1"/>
          </p:cNvSpPr>
          <p:nvPr>
            <p:ph type="body" idx="1"/>
          </p:nvPr>
        </p:nvSpPr>
        <p:spPr>
          <a:xfrm>
            <a:off x="1297500" y="843725"/>
            <a:ext cx="7287300" cy="40926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1200"/>
              </a:spcBef>
              <a:spcAft>
                <a:spcPts val="0"/>
              </a:spcAft>
              <a:buSzPts val="2000"/>
              <a:buFont typeface="Montserrat"/>
              <a:buAutoNum type="arabicPeriod"/>
            </a:pPr>
            <a:r>
              <a:rPr lang="en" sz="2000">
                <a:latin typeface="Montserrat"/>
                <a:ea typeface="Montserrat"/>
                <a:cs typeface="Montserrat"/>
                <a:sym typeface="Montserrat"/>
              </a:rPr>
              <a:t>BestFirst + CfsSubsetEval</a:t>
            </a:r>
            <a:endParaRPr sz="2000">
              <a:latin typeface="Montserrat"/>
              <a:ea typeface="Montserrat"/>
              <a:cs typeface="Montserrat"/>
              <a:sym typeface="Montserrat"/>
            </a:endParaRPr>
          </a:p>
          <a:p>
            <a:pPr marL="457200" lvl="0" indent="-355600" algn="l" rtl="0">
              <a:lnSpc>
                <a:spcPct val="150000"/>
              </a:lnSpc>
              <a:spcBef>
                <a:spcPts val="0"/>
              </a:spcBef>
              <a:spcAft>
                <a:spcPts val="0"/>
              </a:spcAft>
              <a:buSzPts val="2000"/>
              <a:buFont typeface="Montserrat"/>
              <a:buAutoNum type="arabicPeriod"/>
            </a:pPr>
            <a:r>
              <a:rPr lang="en" sz="2000">
                <a:latin typeface="Montserrat"/>
                <a:ea typeface="Montserrat"/>
                <a:cs typeface="Montserrat"/>
                <a:sym typeface="Montserrat"/>
              </a:rPr>
              <a:t>Ranker + CorrelationAttributeEval</a:t>
            </a:r>
            <a:endParaRPr sz="2000">
              <a:latin typeface="Montserrat"/>
              <a:ea typeface="Montserrat"/>
              <a:cs typeface="Montserrat"/>
              <a:sym typeface="Montserrat"/>
            </a:endParaRPr>
          </a:p>
          <a:p>
            <a:pPr marL="457200" lvl="0" indent="-355600" algn="l" rtl="0">
              <a:lnSpc>
                <a:spcPct val="150000"/>
              </a:lnSpc>
              <a:spcBef>
                <a:spcPts val="0"/>
              </a:spcBef>
              <a:spcAft>
                <a:spcPts val="0"/>
              </a:spcAft>
              <a:buSzPts val="2000"/>
              <a:buFont typeface="Montserrat"/>
              <a:buAutoNum type="arabicPeriod"/>
            </a:pPr>
            <a:r>
              <a:rPr lang="en" sz="2000">
                <a:latin typeface="Montserrat"/>
                <a:ea typeface="Montserrat"/>
                <a:cs typeface="Montserrat"/>
                <a:sym typeface="Montserrat"/>
              </a:rPr>
              <a:t>Ranker + GainRatioAttributeEval</a:t>
            </a:r>
            <a:endParaRPr sz="2000">
              <a:latin typeface="Montserrat"/>
              <a:ea typeface="Montserrat"/>
              <a:cs typeface="Montserrat"/>
              <a:sym typeface="Montserrat"/>
            </a:endParaRPr>
          </a:p>
          <a:p>
            <a:pPr marL="457200" lvl="0" indent="-355600" algn="l" rtl="0">
              <a:lnSpc>
                <a:spcPct val="150000"/>
              </a:lnSpc>
              <a:spcBef>
                <a:spcPts val="0"/>
              </a:spcBef>
              <a:spcAft>
                <a:spcPts val="0"/>
              </a:spcAft>
              <a:buSzPts val="2000"/>
              <a:buFont typeface="Montserrat"/>
              <a:buAutoNum type="arabicPeriod"/>
            </a:pPr>
            <a:r>
              <a:rPr lang="en" sz="2000">
                <a:latin typeface="Montserrat"/>
                <a:ea typeface="Montserrat"/>
                <a:cs typeface="Montserrat"/>
                <a:sym typeface="Montserrat"/>
              </a:rPr>
              <a:t>Ranker + InfoGainAttributeEval</a:t>
            </a:r>
            <a:endParaRPr sz="2000">
              <a:latin typeface="Montserrat"/>
              <a:ea typeface="Montserrat"/>
              <a:cs typeface="Montserrat"/>
              <a:sym typeface="Montserrat"/>
            </a:endParaRPr>
          </a:p>
          <a:p>
            <a:pPr marL="457200" lvl="0" indent="-355600" algn="l" rtl="0">
              <a:lnSpc>
                <a:spcPct val="150000"/>
              </a:lnSpc>
              <a:spcBef>
                <a:spcPts val="0"/>
              </a:spcBef>
              <a:spcAft>
                <a:spcPts val="0"/>
              </a:spcAft>
              <a:buSzPts val="2000"/>
              <a:buFont typeface="Montserrat"/>
              <a:buAutoNum type="arabicPeriod"/>
            </a:pPr>
            <a:r>
              <a:rPr lang="en" sz="2000">
                <a:latin typeface="Montserrat"/>
                <a:ea typeface="Montserrat"/>
                <a:cs typeface="Montserrat"/>
                <a:sym typeface="Montserrat"/>
              </a:rPr>
              <a:t>Ranker + ReliefAttributeEval</a:t>
            </a:r>
            <a:endParaRPr sz="2800">
              <a:latin typeface="Montserrat"/>
              <a:ea typeface="Montserrat"/>
              <a:cs typeface="Montserrat"/>
              <a:sym typeface="Montserrat"/>
            </a:endParaRPr>
          </a:p>
        </p:txBody>
      </p:sp>
      <p:cxnSp>
        <p:nvCxnSpPr>
          <p:cNvPr id="184" name="Google Shape;184;p20"/>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953</Words>
  <Application>Microsoft Office PowerPoint</Application>
  <PresentationFormat>On-screen Show (16:9)</PresentationFormat>
  <Paragraphs>255</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Lato</vt:lpstr>
      <vt:lpstr>Montserrat</vt:lpstr>
      <vt:lpstr>Arial</vt:lpstr>
      <vt:lpstr>Focus</vt:lpstr>
      <vt:lpstr>CS 699 Project Report  Telecom Users Dataset</vt:lpstr>
      <vt:lpstr>Data Mining Goal:   The task is to analyze the data and predict user churn (to determine who will and will not renew the contract). </vt:lpstr>
      <vt:lpstr>Why predict user churn?  Any business wants to maximize the number of customers. In order to achieve this goal, it is important not only to try to attract newcomers, but also to retain existing ones. Compared with attracting new customers, the cost of retaining customers will reduce the company's costs. In addition, new customers may have weak interest in business services and it is difficult to work with them, while old customers already have the data needed to interact with the service.  Therefore, by predicting churn, we can react in a timely manner and try to keep customers who want to leave.</vt:lpstr>
      <vt:lpstr>Detailed Description of the Dataset</vt:lpstr>
      <vt:lpstr>Detailed Description of the Dataset</vt:lpstr>
      <vt:lpstr>Detailed Description of the Dataset</vt:lpstr>
      <vt:lpstr>Data Mining Tools</vt:lpstr>
      <vt:lpstr>5 Classification Algorithms</vt:lpstr>
      <vt:lpstr>5 Attribute Selection Methods</vt:lpstr>
      <vt:lpstr>5 Sets of Attributes Selected by Each Attribute Selection Method</vt:lpstr>
      <vt:lpstr>Data Mining Procedure</vt:lpstr>
      <vt:lpstr>Data Mining Procedure</vt:lpstr>
      <vt:lpstr>Build 5 Classification Models (Weighted Average)</vt:lpstr>
      <vt:lpstr>Data Mining Procedure</vt:lpstr>
      <vt:lpstr>Data Mining Procedure</vt:lpstr>
      <vt:lpstr>Data Mining Procedure</vt:lpstr>
      <vt:lpstr>Discussion  and  Conclusion</vt:lpstr>
      <vt:lpstr>Discussion  and  Conclusion </vt:lpstr>
      <vt:lpstr>THE END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699 Project Report  Telecom Users Dataset</dc:title>
  <cp:lastModifiedBy>Jerry1998 Yang</cp:lastModifiedBy>
  <cp:revision>2</cp:revision>
  <dcterms:modified xsi:type="dcterms:W3CDTF">2021-08-04T22:12:10Z</dcterms:modified>
</cp:coreProperties>
</file>